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8"/>
  </p:notesMasterIdLst>
  <p:handoutMasterIdLst>
    <p:handoutMasterId r:id="rId29"/>
  </p:handoutMasterIdLst>
  <p:sldIdLst>
    <p:sldId id="314" r:id="rId5"/>
    <p:sldId id="320" r:id="rId6"/>
    <p:sldId id="315" r:id="rId7"/>
    <p:sldId id="316" r:id="rId8"/>
    <p:sldId id="317" r:id="rId9"/>
    <p:sldId id="318" r:id="rId10"/>
    <p:sldId id="319" r:id="rId11"/>
    <p:sldId id="321" r:id="rId12"/>
    <p:sldId id="322" r:id="rId13"/>
    <p:sldId id="329" r:id="rId14"/>
    <p:sldId id="324" r:id="rId15"/>
    <p:sldId id="331" r:id="rId16"/>
    <p:sldId id="326" r:id="rId17"/>
    <p:sldId id="327" r:id="rId18"/>
    <p:sldId id="328" r:id="rId19"/>
    <p:sldId id="323" r:id="rId20"/>
    <p:sldId id="332" r:id="rId21"/>
    <p:sldId id="333" r:id="rId22"/>
    <p:sldId id="334" r:id="rId23"/>
    <p:sldId id="335" r:id="rId24"/>
    <p:sldId id="336" r:id="rId25"/>
    <p:sldId id="337" r:id="rId26"/>
    <p:sldId id="33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307F62-4695-7B75-6964-104D64102130}" v="3483" dt="2024-07-17T08:00:40.7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65" autoAdjust="0"/>
    <p:restoredTop sz="95388" autoAdjust="0"/>
  </p:normalViewPr>
  <p:slideViewPr>
    <p:cSldViewPr snapToGrid="0">
      <p:cViewPr varScale="1">
        <p:scale>
          <a:sx n="106" d="100"/>
          <a:sy n="106" d="100"/>
        </p:scale>
        <p:origin x="1080" y="114"/>
      </p:cViewPr>
      <p:guideLst>
        <p:guide orient="horz" pos="3360"/>
        <p:guide pos="3840"/>
      </p:guideLst>
    </p:cSldViewPr>
  </p:slideViewPr>
  <p:outlineViewPr>
    <p:cViewPr>
      <p:scale>
        <a:sx n="33" d="100"/>
        <a:sy n="33" d="100"/>
      </p:scale>
      <p:origin x="0" y="-1267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5/10/relationships/revisionInfo" Target="revisionInfo.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7/17/2024</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7/17/2024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dirty="0"/>
          </a:p>
        </p:txBody>
      </p:sp>
    </p:spTree>
    <p:extLst>
      <p:ext uri="{BB962C8B-B14F-4D97-AF65-F5344CB8AC3E}">
        <p14:creationId xmlns:p14="http://schemas.microsoft.com/office/powerpoint/2010/main" val="2569137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10</a:t>
            </a:fld>
            <a:endParaRPr lang="en-US" dirty="0"/>
          </a:p>
        </p:txBody>
      </p:sp>
    </p:spTree>
    <p:extLst>
      <p:ext uri="{BB962C8B-B14F-4D97-AF65-F5344CB8AC3E}">
        <p14:creationId xmlns:p14="http://schemas.microsoft.com/office/powerpoint/2010/main" val="3045268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11</a:t>
            </a:fld>
            <a:endParaRPr lang="en-US" dirty="0"/>
          </a:p>
        </p:txBody>
      </p:sp>
    </p:spTree>
    <p:extLst>
      <p:ext uri="{BB962C8B-B14F-4D97-AF65-F5344CB8AC3E}">
        <p14:creationId xmlns:p14="http://schemas.microsoft.com/office/powerpoint/2010/main" val="679238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12</a:t>
            </a:fld>
            <a:endParaRPr lang="en-US" dirty="0"/>
          </a:p>
        </p:txBody>
      </p:sp>
    </p:spTree>
    <p:extLst>
      <p:ext uri="{BB962C8B-B14F-4D97-AF65-F5344CB8AC3E}">
        <p14:creationId xmlns:p14="http://schemas.microsoft.com/office/powerpoint/2010/main" val="2791554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15</a:t>
            </a:fld>
            <a:endParaRPr lang="en-US" dirty="0"/>
          </a:p>
        </p:txBody>
      </p:sp>
    </p:spTree>
    <p:extLst>
      <p:ext uri="{BB962C8B-B14F-4D97-AF65-F5344CB8AC3E}">
        <p14:creationId xmlns:p14="http://schemas.microsoft.com/office/powerpoint/2010/main" val="1587499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16</a:t>
            </a:fld>
            <a:endParaRPr lang="en-US" dirty="0"/>
          </a:p>
        </p:txBody>
      </p:sp>
    </p:spTree>
    <p:extLst>
      <p:ext uri="{BB962C8B-B14F-4D97-AF65-F5344CB8AC3E}">
        <p14:creationId xmlns:p14="http://schemas.microsoft.com/office/powerpoint/2010/main" val="4110010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dirty="0"/>
          </a:p>
        </p:txBody>
      </p:sp>
    </p:spTree>
    <p:extLst>
      <p:ext uri="{BB962C8B-B14F-4D97-AF65-F5344CB8AC3E}">
        <p14:creationId xmlns:p14="http://schemas.microsoft.com/office/powerpoint/2010/main" val="3555126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dirty="0"/>
          </a:p>
        </p:txBody>
      </p:sp>
    </p:spTree>
    <p:extLst>
      <p:ext uri="{BB962C8B-B14F-4D97-AF65-F5344CB8AC3E}">
        <p14:creationId xmlns:p14="http://schemas.microsoft.com/office/powerpoint/2010/main" val="1698969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4</a:t>
            </a:fld>
            <a:endParaRPr lang="en-US" dirty="0"/>
          </a:p>
        </p:txBody>
      </p:sp>
    </p:spTree>
    <p:extLst>
      <p:ext uri="{BB962C8B-B14F-4D97-AF65-F5344CB8AC3E}">
        <p14:creationId xmlns:p14="http://schemas.microsoft.com/office/powerpoint/2010/main" val="3528550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5</a:t>
            </a:fld>
            <a:endParaRPr lang="en-US" dirty="0"/>
          </a:p>
        </p:txBody>
      </p:sp>
    </p:spTree>
    <p:extLst>
      <p:ext uri="{BB962C8B-B14F-4D97-AF65-F5344CB8AC3E}">
        <p14:creationId xmlns:p14="http://schemas.microsoft.com/office/powerpoint/2010/main" val="3336033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dirty="0"/>
          </a:p>
        </p:txBody>
      </p:sp>
    </p:spTree>
    <p:extLst>
      <p:ext uri="{BB962C8B-B14F-4D97-AF65-F5344CB8AC3E}">
        <p14:creationId xmlns:p14="http://schemas.microsoft.com/office/powerpoint/2010/main" val="631242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3486472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dirty="0"/>
          </a:p>
        </p:txBody>
      </p:sp>
    </p:spTree>
    <p:extLst>
      <p:ext uri="{BB962C8B-B14F-4D97-AF65-F5344CB8AC3E}">
        <p14:creationId xmlns:p14="http://schemas.microsoft.com/office/powerpoint/2010/main" val="3984229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9</a:t>
            </a:fld>
            <a:endParaRPr lang="en-US" dirty="0"/>
          </a:p>
        </p:txBody>
      </p:sp>
    </p:spTree>
    <p:extLst>
      <p:ext uri="{BB962C8B-B14F-4D97-AF65-F5344CB8AC3E}">
        <p14:creationId xmlns:p14="http://schemas.microsoft.com/office/powerpoint/2010/main" val="25865656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dirty="0"/>
              <a:t>Click icon to add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dirty="0"/>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dirty="0"/>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dirty="0"/>
              <a:t>Click icon to add picture</a:t>
            </a:r>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dirty="0"/>
              <a:t>Click icon to add picture</a:t>
            </a:r>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dirty="0"/>
              <a:t>Click icon to add picture</a:t>
            </a:r>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8.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D96-BFFB-05BD-30ED-0352500CD058}"/>
              </a:ext>
            </a:extLst>
          </p:cNvPr>
          <p:cNvSpPr>
            <a:spLocks noGrp="1"/>
          </p:cNvSpPr>
          <p:nvPr>
            <p:ph type="title"/>
          </p:nvPr>
        </p:nvSpPr>
        <p:spPr>
          <a:xfrm>
            <a:off x="5313123" y="602503"/>
            <a:ext cx="7678524" cy="2229633"/>
          </a:xfrm>
        </p:spPr>
        <p:txBody>
          <a:bodyPr>
            <a:normAutofit/>
          </a:bodyPr>
          <a:lstStyle/>
          <a:p>
            <a:pPr algn="ctr"/>
            <a:r>
              <a:rPr lang="en-US" sz="4400" dirty="0">
                <a:solidFill>
                  <a:schemeClr val="accent2">
                    <a:lumMod val="20000"/>
                    <a:lumOff val="80000"/>
                  </a:schemeClr>
                </a:solidFill>
                <a:latin typeface="Arial"/>
                <a:cs typeface="Arial"/>
              </a:rPr>
              <a:t>Feel Like Home</a:t>
            </a:r>
            <a:br>
              <a:rPr lang="en-US" sz="4400" dirty="0">
                <a:solidFill>
                  <a:schemeClr val="accent2">
                    <a:lumMod val="20000"/>
                    <a:lumOff val="80000"/>
                  </a:schemeClr>
                </a:solidFill>
                <a:latin typeface="Arial"/>
                <a:cs typeface="Arial"/>
              </a:rPr>
            </a:br>
            <a:r>
              <a:rPr lang="en-US" sz="4400" dirty="0">
                <a:solidFill>
                  <a:schemeClr val="accent2">
                    <a:lumMod val="20000"/>
                    <a:lumOff val="80000"/>
                  </a:schemeClr>
                </a:solidFill>
                <a:latin typeface="Arial"/>
                <a:cs typeface="Arial"/>
              </a:rPr>
              <a:t> (aka FLH) </a:t>
            </a:r>
            <a:br>
              <a:rPr lang="en-US" sz="4400" dirty="0">
                <a:solidFill>
                  <a:schemeClr val="accent2">
                    <a:lumMod val="20000"/>
                    <a:lumOff val="80000"/>
                  </a:schemeClr>
                </a:solidFill>
                <a:latin typeface="Arial"/>
                <a:cs typeface="Arial"/>
              </a:rPr>
            </a:br>
            <a:r>
              <a:rPr lang="en-US" sz="2400" dirty="0">
                <a:solidFill>
                  <a:schemeClr val="accent2">
                    <a:lumMod val="20000"/>
                    <a:lumOff val="80000"/>
                  </a:schemeClr>
                </a:solidFill>
                <a:latin typeface="Arial"/>
                <a:cs typeface="Arial"/>
              </a:rPr>
              <a:t>A home rental company</a:t>
            </a:r>
            <a:endParaRPr lang="en-US" sz="2400" dirty="0">
              <a:solidFill>
                <a:schemeClr val="accent2">
                  <a:lumMod val="20000"/>
                  <a:lumOff val="80000"/>
                </a:schemeClr>
              </a:solidFill>
            </a:endParaRPr>
          </a:p>
        </p:txBody>
      </p:sp>
      <p:sp>
        <p:nvSpPr>
          <p:cNvPr id="3" name="TextBox 2">
            <a:extLst>
              <a:ext uri="{FF2B5EF4-FFF2-40B4-BE49-F238E27FC236}">
                <a16:creationId xmlns:a16="http://schemas.microsoft.com/office/drawing/2014/main" id="{43E1B214-2DB1-6849-F48F-BB73A6DEF7BA}"/>
              </a:ext>
            </a:extLst>
          </p:cNvPr>
          <p:cNvSpPr txBox="1"/>
          <p:nvPr/>
        </p:nvSpPr>
        <p:spPr>
          <a:xfrm>
            <a:off x="6910191" y="4039644"/>
            <a:ext cx="4329829"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dirty="0">
                <a:solidFill>
                  <a:schemeClr val="accent4">
                    <a:lumMod val="20000"/>
                    <a:lumOff val="80000"/>
                  </a:schemeClr>
                </a:solidFill>
              </a:rPr>
              <a:t>Data Analysis</a:t>
            </a:r>
          </a:p>
        </p:txBody>
      </p:sp>
    </p:spTree>
    <p:extLst>
      <p:ext uri="{BB962C8B-B14F-4D97-AF65-F5344CB8AC3E}">
        <p14:creationId xmlns:p14="http://schemas.microsoft.com/office/powerpoint/2010/main" val="2945390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FF6EF25-1A43-B685-800B-85D36602EF9F}"/>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10</a:t>
            </a:fld>
            <a:endParaRPr lang="en-US" dirty="0"/>
          </a:p>
        </p:txBody>
      </p:sp>
      <p:pic>
        <p:nvPicPr>
          <p:cNvPr id="12" name="Picture 11" descr="A screenshot of a computer program">
            <a:extLst>
              <a:ext uri="{FF2B5EF4-FFF2-40B4-BE49-F238E27FC236}">
                <a16:creationId xmlns:a16="http://schemas.microsoft.com/office/drawing/2014/main" id="{9ACD62B4-B399-E36B-B90F-A319D9C64183}"/>
              </a:ext>
            </a:extLst>
          </p:cNvPr>
          <p:cNvPicPr>
            <a:picLocks noChangeAspect="1"/>
          </p:cNvPicPr>
          <p:nvPr/>
        </p:nvPicPr>
        <p:blipFill>
          <a:blip r:embed="rId3"/>
          <a:stretch>
            <a:fillRect/>
          </a:stretch>
        </p:blipFill>
        <p:spPr>
          <a:xfrm>
            <a:off x="-370973" y="-404519"/>
            <a:ext cx="7569868" cy="3275509"/>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11962518-AC91-561E-396F-BD6E8AD0433B}"/>
              </a:ext>
            </a:extLst>
          </p:cNvPr>
          <p:cNvPicPr>
            <a:picLocks noChangeAspect="1"/>
          </p:cNvPicPr>
          <p:nvPr/>
        </p:nvPicPr>
        <p:blipFill>
          <a:blip r:embed="rId4"/>
          <a:stretch>
            <a:fillRect/>
          </a:stretch>
        </p:blipFill>
        <p:spPr>
          <a:xfrm>
            <a:off x="782053" y="2486277"/>
            <a:ext cx="5634789" cy="3980947"/>
          </a:xfrm>
          <a:prstGeom prst="rect">
            <a:avLst/>
          </a:prstGeom>
        </p:spPr>
      </p:pic>
      <p:sp>
        <p:nvSpPr>
          <p:cNvPr id="15" name="TextBox 9">
            <a:extLst>
              <a:ext uri="{FF2B5EF4-FFF2-40B4-BE49-F238E27FC236}">
                <a16:creationId xmlns:a16="http://schemas.microsoft.com/office/drawing/2014/main" id="{16D29E65-C7B7-0F55-D73B-ECA1117DBFB0}"/>
              </a:ext>
            </a:extLst>
          </p:cNvPr>
          <p:cNvSpPr txBox="1"/>
          <p:nvPr/>
        </p:nvSpPr>
        <p:spPr>
          <a:xfrm>
            <a:off x="7459581" y="741949"/>
            <a:ext cx="3635540" cy="4497974"/>
          </a:xfrm>
          <a:prstGeom prst="rect">
            <a:avLst/>
          </a:prstGeom>
          <a:noFill/>
          <a:ln>
            <a:solidFill>
              <a:schemeClr val="accent2">
                <a:lumMod val="20000"/>
                <a:lumOff val="80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US" dirty="0">
                <a:ea typeface="+mn-lt"/>
                <a:cs typeface="+mn-lt"/>
              </a:rPr>
              <a:t>Identifying neighborhoods with the highest demand can help FLH focus its marketing and expansion efforts in areas that are most likely to attract customers.</a:t>
            </a:r>
            <a:endParaRPr lang="en-US" dirty="0"/>
          </a:p>
          <a:p>
            <a:pPr marL="285750" indent="-285750">
              <a:buFont typeface="Arial"/>
              <a:buChar char="•"/>
            </a:pPr>
            <a:endParaRPr lang="en-US" dirty="0">
              <a:ea typeface="+mn-lt"/>
              <a:cs typeface="+mn-lt"/>
            </a:endParaRPr>
          </a:p>
          <a:p>
            <a:pPr marL="285750" indent="-285750">
              <a:buFont typeface="Arial"/>
              <a:buChar char="•"/>
            </a:pPr>
            <a:r>
              <a:rPr lang="en-US" dirty="0">
                <a:ea typeface="+mn-lt"/>
                <a:cs typeface="+mn-lt"/>
              </a:rPr>
              <a:t>Targeting neighborhoods with the highest number of listings can help FLH focus marketing efforts where there is already a high demand. Investing in these areas with promotions and better services can further attract more customers, thereby increasing revenue.</a:t>
            </a:r>
            <a:endParaRPr lang="en-US" dirty="0"/>
          </a:p>
        </p:txBody>
      </p:sp>
    </p:spTree>
    <p:extLst>
      <p:ext uri="{BB962C8B-B14F-4D97-AF65-F5344CB8AC3E}">
        <p14:creationId xmlns:p14="http://schemas.microsoft.com/office/powerpoint/2010/main" val="4258645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9ABD46D-7C33-664A-C78F-B9B520F9685F}"/>
              </a:ext>
            </a:extLst>
          </p:cNvPr>
          <p:cNvSpPr txBox="1"/>
          <p:nvPr/>
        </p:nvSpPr>
        <p:spPr>
          <a:xfrm>
            <a:off x="721895" y="-1"/>
            <a:ext cx="732522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br>
              <a:rPr lang="en-US" dirty="0"/>
            </a:br>
            <a:r>
              <a:rPr lang="en-US" dirty="0">
                <a:ea typeface="+mn-lt"/>
                <a:cs typeface="+mn-lt"/>
              </a:rPr>
              <a:t>Q2. What are the pricing ranges preferred by FLH customers?</a:t>
            </a:r>
            <a:endParaRPr lang="en-US" dirty="0"/>
          </a:p>
          <a:p>
            <a:pPr algn="l"/>
            <a:endParaRPr lang="en-US" dirty="0"/>
          </a:p>
        </p:txBody>
      </p:sp>
      <p:pic>
        <p:nvPicPr>
          <p:cNvPr id="13" name="Picture 12" descr="A graph of different colored bars">
            <a:extLst>
              <a:ext uri="{FF2B5EF4-FFF2-40B4-BE49-F238E27FC236}">
                <a16:creationId xmlns:a16="http://schemas.microsoft.com/office/drawing/2014/main" id="{0D415702-7E88-267C-DCA8-E8ED1C1BFE1E}"/>
              </a:ext>
            </a:extLst>
          </p:cNvPr>
          <p:cNvPicPr>
            <a:picLocks noChangeAspect="1"/>
          </p:cNvPicPr>
          <p:nvPr/>
        </p:nvPicPr>
        <p:blipFill>
          <a:blip r:embed="rId3"/>
          <a:stretch>
            <a:fillRect/>
          </a:stretch>
        </p:blipFill>
        <p:spPr>
          <a:xfrm>
            <a:off x="204268" y="721894"/>
            <a:ext cx="5687464" cy="5183605"/>
          </a:xfrm>
          <a:prstGeom prst="rect">
            <a:avLst/>
          </a:prstGeom>
        </p:spPr>
      </p:pic>
      <p:sp>
        <p:nvSpPr>
          <p:cNvPr id="15" name="TextBox 14">
            <a:extLst>
              <a:ext uri="{FF2B5EF4-FFF2-40B4-BE49-F238E27FC236}">
                <a16:creationId xmlns:a16="http://schemas.microsoft.com/office/drawing/2014/main" id="{087EFB05-FC4B-30AA-AEC3-051A3758F034}"/>
              </a:ext>
            </a:extLst>
          </p:cNvPr>
          <p:cNvSpPr txBox="1"/>
          <p:nvPr/>
        </p:nvSpPr>
        <p:spPr>
          <a:xfrm>
            <a:off x="6188774" y="1749411"/>
            <a:ext cx="491891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Preferred Pricing Ranges by FLH Customers</a:t>
            </a:r>
            <a:endParaRPr lang="en-US" dirty="0"/>
          </a:p>
          <a:p>
            <a:pPr marL="285750" indent="-285750">
              <a:buFont typeface="Arial"/>
              <a:buChar char="•"/>
            </a:pPr>
            <a:r>
              <a:rPr lang="en-US" dirty="0">
                <a:ea typeface="+mn-lt"/>
                <a:cs typeface="+mn-lt"/>
              </a:rPr>
              <a:t>The data shows that the majority of FLH customers prefer prices between $50 and $150 per night, with the most popular price point being $100 per night. </a:t>
            </a:r>
            <a:endParaRPr lang="en-US" dirty="0"/>
          </a:p>
          <a:p>
            <a:pPr marL="285750" indent="-285750">
              <a:buFont typeface="Arial"/>
              <a:buChar char="•"/>
            </a:pPr>
            <a:r>
              <a:rPr lang="en-US" dirty="0">
                <a:ea typeface="+mn-lt"/>
                <a:cs typeface="+mn-lt"/>
              </a:rPr>
              <a:t>Around 15% of customers are willing to pay between $150 and $200.</a:t>
            </a:r>
            <a:endParaRPr lang="en-US" dirty="0"/>
          </a:p>
          <a:p>
            <a:pPr marL="285750" indent="-285750">
              <a:buFont typeface="Arial"/>
              <a:buChar char="•"/>
            </a:pPr>
            <a:r>
              <a:rPr lang="en-US" dirty="0">
                <a:ea typeface="+mn-lt"/>
                <a:cs typeface="+mn-lt"/>
              </a:rPr>
              <a:t>Entire home/apt listings have the highest number of listings in this price range, followed by private rooms and then shared rooms.</a:t>
            </a:r>
            <a:endParaRPr lang="en-US" dirty="0"/>
          </a:p>
        </p:txBody>
      </p:sp>
    </p:spTree>
    <p:extLst>
      <p:ext uri="{BB962C8B-B14F-4D97-AF65-F5344CB8AC3E}">
        <p14:creationId xmlns:p14="http://schemas.microsoft.com/office/powerpoint/2010/main" val="2398406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omputer screen shot of a program">
            <a:extLst>
              <a:ext uri="{FF2B5EF4-FFF2-40B4-BE49-F238E27FC236}">
                <a16:creationId xmlns:a16="http://schemas.microsoft.com/office/drawing/2014/main" id="{95844D08-359E-3653-3AEE-BB508C272ACF}"/>
              </a:ext>
            </a:extLst>
          </p:cNvPr>
          <p:cNvPicPr>
            <a:picLocks noChangeAspect="1"/>
          </p:cNvPicPr>
          <p:nvPr/>
        </p:nvPicPr>
        <p:blipFill>
          <a:blip r:embed="rId3"/>
          <a:stretch>
            <a:fillRect/>
          </a:stretch>
        </p:blipFill>
        <p:spPr>
          <a:xfrm>
            <a:off x="256078" y="-2005"/>
            <a:ext cx="7328423" cy="4114800"/>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86F877D1-F222-EF25-EB7F-0E107A57A4EA}"/>
              </a:ext>
            </a:extLst>
          </p:cNvPr>
          <p:cNvPicPr>
            <a:picLocks noChangeAspect="1"/>
          </p:cNvPicPr>
          <p:nvPr/>
        </p:nvPicPr>
        <p:blipFill>
          <a:blip r:embed="rId4"/>
          <a:stretch>
            <a:fillRect/>
          </a:stretch>
        </p:blipFill>
        <p:spPr>
          <a:xfrm>
            <a:off x="8204284" y="2844967"/>
            <a:ext cx="3393406" cy="3373855"/>
          </a:xfrm>
          <a:prstGeom prst="rect">
            <a:avLst/>
          </a:prstGeom>
        </p:spPr>
      </p:pic>
      <p:sp>
        <p:nvSpPr>
          <p:cNvPr id="2" name="TextBox 1">
            <a:extLst>
              <a:ext uri="{FF2B5EF4-FFF2-40B4-BE49-F238E27FC236}">
                <a16:creationId xmlns:a16="http://schemas.microsoft.com/office/drawing/2014/main" id="{4C29B804-DDDE-5FF7-124E-07F092D8C133}"/>
              </a:ext>
            </a:extLst>
          </p:cNvPr>
          <p:cNvSpPr txBox="1"/>
          <p:nvPr/>
        </p:nvSpPr>
        <p:spPr>
          <a:xfrm>
            <a:off x="500349" y="4525975"/>
            <a:ext cx="678271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lvl="0" indent="-285750" rtl="0">
              <a:buFont typeface="Arial,Sans-Serif"/>
              <a:buChar char="•"/>
            </a:pPr>
            <a:r>
              <a:rPr lang="en-US" sz="1800" baseline="0" dirty="0">
                <a:latin typeface="Tenorite"/>
                <a:ea typeface="Arial"/>
                <a:cs typeface="Arial"/>
              </a:rPr>
              <a:t>'$51-100': This range has the highest count of bookings (16850), indicating strong preference.</a:t>
            </a:r>
            <a:r>
              <a:rPr lang="en-US" sz="1800" dirty="0">
                <a:latin typeface="Tenorite"/>
                <a:ea typeface="Arial"/>
                <a:cs typeface="Arial"/>
              </a:rPr>
              <a:t>​</a:t>
            </a:r>
          </a:p>
          <a:p>
            <a:pPr marL="285750" lvl="0" indent="-285750" rtl="0">
              <a:buFont typeface="Arial,Sans-Serif"/>
              <a:buChar char="•"/>
            </a:pPr>
            <a:r>
              <a:rPr lang="en-US" sz="1800" baseline="0" dirty="0">
                <a:latin typeface="Tenorite"/>
                <a:ea typeface="Arial"/>
                <a:cs typeface="Arial"/>
              </a:rPr>
              <a:t>'$101-150': Also popular, with 10033 bookings.</a:t>
            </a:r>
            <a:r>
              <a:rPr lang="en-US" sz="1800" dirty="0">
                <a:latin typeface="Tenorite"/>
                <a:ea typeface="Arial"/>
                <a:cs typeface="Arial"/>
              </a:rPr>
              <a:t>​</a:t>
            </a:r>
          </a:p>
          <a:p>
            <a:pPr rtl="0"/>
            <a:r>
              <a:rPr lang="en-US" sz="1800" baseline="0" dirty="0">
                <a:latin typeface="Tenorite"/>
                <a:ea typeface="Segoe UI"/>
                <a:cs typeface="Segoe UI"/>
              </a:rPr>
              <a:t>Focusing on properties within these price ranges could maximize revenue.</a:t>
            </a:r>
            <a:r>
              <a:rPr lang="en-US" sz="1800" dirty="0">
                <a:latin typeface="Tenorite"/>
                <a:ea typeface="Segoe UI"/>
                <a:cs typeface="Segoe UI"/>
              </a:rPr>
              <a:t>​</a:t>
            </a:r>
            <a:endParaRPr lang="en-US" dirty="0"/>
          </a:p>
        </p:txBody>
      </p:sp>
    </p:spTree>
    <p:extLst>
      <p:ext uri="{BB962C8B-B14F-4D97-AF65-F5344CB8AC3E}">
        <p14:creationId xmlns:p14="http://schemas.microsoft.com/office/powerpoint/2010/main" val="3586909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C926F58-4657-CB46-5DF6-3AACCEAD0CF8}"/>
              </a:ext>
            </a:extLst>
          </p:cNvPr>
          <p:cNvSpPr txBox="1"/>
          <p:nvPr/>
        </p:nvSpPr>
        <p:spPr>
          <a:xfrm>
            <a:off x="735665" y="309245"/>
            <a:ext cx="93625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Q3. What are the types of properties that are most successful and least successful for FLH?</a:t>
            </a:r>
            <a:endParaRPr lang="en-US" dirty="0"/>
          </a:p>
          <a:p>
            <a:pPr algn="l"/>
            <a:endParaRPr lang="en-US" dirty="0"/>
          </a:p>
        </p:txBody>
      </p:sp>
      <p:pic>
        <p:nvPicPr>
          <p:cNvPr id="6" name="Picture 5" descr="A graph of a room type">
            <a:extLst>
              <a:ext uri="{FF2B5EF4-FFF2-40B4-BE49-F238E27FC236}">
                <a16:creationId xmlns:a16="http://schemas.microsoft.com/office/drawing/2014/main" id="{35652F7B-75F8-B1CB-E21E-E3B58F06DAFC}"/>
              </a:ext>
            </a:extLst>
          </p:cNvPr>
          <p:cNvPicPr>
            <a:picLocks noChangeAspect="1"/>
          </p:cNvPicPr>
          <p:nvPr/>
        </p:nvPicPr>
        <p:blipFill>
          <a:blip r:embed="rId2"/>
          <a:stretch>
            <a:fillRect/>
          </a:stretch>
        </p:blipFill>
        <p:spPr>
          <a:xfrm>
            <a:off x="910736" y="762000"/>
            <a:ext cx="5302769" cy="5343181"/>
          </a:xfrm>
          <a:prstGeom prst="rect">
            <a:avLst/>
          </a:prstGeom>
        </p:spPr>
      </p:pic>
      <p:sp>
        <p:nvSpPr>
          <p:cNvPr id="7" name="TextBox 6">
            <a:extLst>
              <a:ext uri="{FF2B5EF4-FFF2-40B4-BE49-F238E27FC236}">
                <a16:creationId xmlns:a16="http://schemas.microsoft.com/office/drawing/2014/main" id="{0AB62A50-33EE-B2EF-9F32-FA10BBFFC48D}"/>
              </a:ext>
            </a:extLst>
          </p:cNvPr>
          <p:cNvSpPr txBox="1"/>
          <p:nvPr/>
        </p:nvSpPr>
        <p:spPr>
          <a:xfrm>
            <a:off x="6328417" y="1333258"/>
            <a:ext cx="4799680"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Identifying the most successful property types allows FLH to prioritize these in marketing and investment. </a:t>
            </a:r>
            <a:endParaRPr lang="en-US" dirty="0"/>
          </a:p>
          <a:p>
            <a:r>
              <a:rPr lang="en-US" dirty="0">
                <a:ea typeface="+mn-lt"/>
                <a:cs typeface="+mn-lt"/>
              </a:rPr>
              <a:t>Most and Least Successful Property Types</a:t>
            </a:r>
            <a:endParaRPr lang="en-US" dirty="0"/>
          </a:p>
          <a:p>
            <a:pPr marL="285750" indent="-285750">
              <a:buFont typeface="Arial"/>
              <a:buChar char="•"/>
            </a:pPr>
            <a:r>
              <a:rPr lang="en-US" dirty="0">
                <a:ea typeface="+mn-lt"/>
                <a:cs typeface="+mn-lt"/>
              </a:rPr>
              <a:t>Most Successful:</a:t>
            </a:r>
            <a:endParaRPr lang="en-US" dirty="0"/>
          </a:p>
          <a:p>
            <a:r>
              <a:rPr lang="en-US" dirty="0">
                <a:ea typeface="+mn-lt"/>
                <a:cs typeface="+mn-lt"/>
              </a:rPr>
              <a:t>Entire home/apt have the highest count of number of reviews (25409), suggesting high customer satisfaction and repeat bookings.</a:t>
            </a:r>
            <a:endParaRPr lang="en-US" dirty="0"/>
          </a:p>
          <a:p>
            <a:pPr marL="285750" indent="-285750">
              <a:buFont typeface="Arial"/>
              <a:buChar char="•"/>
            </a:pPr>
            <a:r>
              <a:rPr lang="en-US" dirty="0">
                <a:ea typeface="+mn-lt"/>
                <a:cs typeface="+mn-lt"/>
              </a:rPr>
              <a:t>Least Successful:</a:t>
            </a:r>
            <a:endParaRPr lang="en-US" dirty="0"/>
          </a:p>
          <a:p>
            <a:r>
              <a:rPr lang="en-US" dirty="0">
                <a:ea typeface="+mn-lt"/>
                <a:cs typeface="+mn-lt"/>
              </a:rPr>
              <a:t>Shared Rooms show the lowest count of number of reviews (1160) indicating lower popularity or satisfaction.</a:t>
            </a:r>
            <a:endParaRPr lang="en-US" dirty="0"/>
          </a:p>
          <a:p>
            <a:pPr algn="l"/>
            <a:endParaRPr lang="en-US" dirty="0"/>
          </a:p>
        </p:txBody>
      </p:sp>
    </p:spTree>
    <p:extLst>
      <p:ext uri="{BB962C8B-B14F-4D97-AF65-F5344CB8AC3E}">
        <p14:creationId xmlns:p14="http://schemas.microsoft.com/office/powerpoint/2010/main" val="2551328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code on a black background">
            <a:extLst>
              <a:ext uri="{FF2B5EF4-FFF2-40B4-BE49-F238E27FC236}">
                <a16:creationId xmlns:a16="http://schemas.microsoft.com/office/drawing/2014/main" id="{7DE48EB1-0195-CB51-BC64-76F3B285CC14}"/>
              </a:ext>
            </a:extLst>
          </p:cNvPr>
          <p:cNvPicPr>
            <a:picLocks noChangeAspect="1"/>
          </p:cNvPicPr>
          <p:nvPr/>
        </p:nvPicPr>
        <p:blipFill>
          <a:blip r:embed="rId2"/>
          <a:stretch>
            <a:fillRect/>
          </a:stretch>
        </p:blipFill>
        <p:spPr>
          <a:xfrm>
            <a:off x="310816" y="240361"/>
            <a:ext cx="6096000" cy="2687595"/>
          </a:xfrm>
          <a:prstGeom prst="rect">
            <a:avLst/>
          </a:prstGeom>
        </p:spPr>
      </p:pic>
      <p:pic>
        <p:nvPicPr>
          <p:cNvPr id="6" name="Picture 5" descr="A screenshot of a computer">
            <a:extLst>
              <a:ext uri="{FF2B5EF4-FFF2-40B4-BE49-F238E27FC236}">
                <a16:creationId xmlns:a16="http://schemas.microsoft.com/office/drawing/2014/main" id="{43EF1925-7194-E272-CAE4-E6F818236772}"/>
              </a:ext>
            </a:extLst>
          </p:cNvPr>
          <p:cNvPicPr>
            <a:picLocks noChangeAspect="1"/>
          </p:cNvPicPr>
          <p:nvPr/>
        </p:nvPicPr>
        <p:blipFill>
          <a:blip r:embed="rId3"/>
          <a:stretch>
            <a:fillRect/>
          </a:stretch>
        </p:blipFill>
        <p:spPr>
          <a:xfrm>
            <a:off x="5472865" y="3253289"/>
            <a:ext cx="6560218" cy="1745081"/>
          </a:xfrm>
          <a:prstGeom prst="rect">
            <a:avLst/>
          </a:prstGeom>
        </p:spPr>
      </p:pic>
    </p:spTree>
    <p:extLst>
      <p:ext uri="{BB962C8B-B14F-4D97-AF65-F5344CB8AC3E}">
        <p14:creationId xmlns:p14="http://schemas.microsoft.com/office/powerpoint/2010/main" val="1579350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3F18990-3E0E-95B5-0916-92FFEB4E55F6}"/>
              </a:ext>
            </a:extLst>
          </p:cNvPr>
          <p:cNvSpPr txBox="1"/>
          <p:nvPr/>
        </p:nvSpPr>
        <p:spPr>
          <a:xfrm>
            <a:off x="1544053" y="190500"/>
            <a:ext cx="676375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Q4. What are customers looking for most in their stays with FLH?</a:t>
            </a:r>
          </a:p>
          <a:p>
            <a:endParaRPr lang="en-US" dirty="0"/>
          </a:p>
          <a:p>
            <a:pPr algn="l"/>
            <a:endParaRPr lang="en-US" dirty="0"/>
          </a:p>
        </p:txBody>
      </p:sp>
      <p:sp>
        <p:nvSpPr>
          <p:cNvPr id="11" name="TextBox 10">
            <a:extLst>
              <a:ext uri="{FF2B5EF4-FFF2-40B4-BE49-F238E27FC236}">
                <a16:creationId xmlns:a16="http://schemas.microsoft.com/office/drawing/2014/main" id="{7B8803C8-8C73-FCE7-E08B-3892C2395ADE}"/>
              </a:ext>
            </a:extLst>
          </p:cNvPr>
          <p:cNvSpPr txBox="1"/>
          <p:nvPr/>
        </p:nvSpPr>
        <p:spPr>
          <a:xfrm>
            <a:off x="484645" y="5460839"/>
            <a:ext cx="1122546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Neighborhood Group Popularity</a:t>
            </a:r>
            <a:r>
              <a:rPr lang="en-US" dirty="0">
                <a:ea typeface="+mn-lt"/>
                <a:cs typeface="+mn-lt"/>
              </a:rPr>
              <a:t>:</a:t>
            </a:r>
          </a:p>
          <a:p>
            <a:pPr marL="285750" indent="-285750">
              <a:buFont typeface="Arial"/>
              <a:buChar char="•"/>
            </a:pPr>
            <a:r>
              <a:rPr lang="en-US" dirty="0">
                <a:ea typeface="+mn-lt"/>
                <a:cs typeface="+mn-lt"/>
              </a:rPr>
              <a:t>Brooklyn and Manhattan have the highest total number of reviews.</a:t>
            </a:r>
          </a:p>
          <a:p>
            <a:pPr marL="285750" indent="-285750">
              <a:buFont typeface="Arial"/>
              <a:buChar char="•"/>
            </a:pPr>
            <a:r>
              <a:rPr lang="en-US" dirty="0">
                <a:ea typeface="+mn-lt"/>
                <a:cs typeface="+mn-lt"/>
              </a:rPr>
              <a:t>Queens has a noticeable but lower number of reviews compared to Brooklyn and Manhattan.</a:t>
            </a:r>
            <a:endParaRPr lang="en-US" dirty="0">
              <a:latin typeface="Tenorite"/>
              <a:cs typeface="Calibri"/>
            </a:endParaRPr>
          </a:p>
          <a:p>
            <a:pPr marL="285750" indent="-285750">
              <a:buFont typeface="Arial"/>
              <a:buChar char="•"/>
            </a:pPr>
            <a:r>
              <a:rPr lang="en-US" dirty="0">
                <a:latin typeface="Calibri"/>
                <a:cs typeface="Calibri"/>
              </a:rPr>
              <a:t>Bronx and Staten Island have the lowest number of reviews</a:t>
            </a:r>
            <a:endParaRPr lang="en-US" dirty="0"/>
          </a:p>
        </p:txBody>
      </p:sp>
      <p:pic>
        <p:nvPicPr>
          <p:cNvPr id="2" name="Picture 1" descr="A graph of different colored bars">
            <a:extLst>
              <a:ext uri="{FF2B5EF4-FFF2-40B4-BE49-F238E27FC236}">
                <a16:creationId xmlns:a16="http://schemas.microsoft.com/office/drawing/2014/main" id="{A5CC8811-FEEB-6E43-954C-21E49FAD5A90}"/>
              </a:ext>
            </a:extLst>
          </p:cNvPr>
          <p:cNvPicPr>
            <a:picLocks noChangeAspect="1"/>
          </p:cNvPicPr>
          <p:nvPr/>
        </p:nvPicPr>
        <p:blipFill>
          <a:blip r:embed="rId3"/>
          <a:stretch>
            <a:fillRect/>
          </a:stretch>
        </p:blipFill>
        <p:spPr>
          <a:xfrm>
            <a:off x="873729" y="651831"/>
            <a:ext cx="10444542" cy="4691349"/>
          </a:xfrm>
          <a:prstGeom prst="rect">
            <a:avLst/>
          </a:prstGeom>
        </p:spPr>
      </p:pic>
    </p:spTree>
    <p:extLst>
      <p:ext uri="{BB962C8B-B14F-4D97-AF65-F5344CB8AC3E}">
        <p14:creationId xmlns:p14="http://schemas.microsoft.com/office/powerpoint/2010/main" val="3688960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screen shot of a computer">
            <a:extLst>
              <a:ext uri="{FF2B5EF4-FFF2-40B4-BE49-F238E27FC236}">
                <a16:creationId xmlns:a16="http://schemas.microsoft.com/office/drawing/2014/main" id="{19688B13-F574-C7BC-A368-ACB3AAF78D6F}"/>
              </a:ext>
            </a:extLst>
          </p:cNvPr>
          <p:cNvPicPr>
            <a:picLocks noChangeAspect="1"/>
          </p:cNvPicPr>
          <p:nvPr/>
        </p:nvPicPr>
        <p:blipFill>
          <a:blip r:embed="rId3"/>
          <a:stretch>
            <a:fillRect/>
          </a:stretch>
        </p:blipFill>
        <p:spPr>
          <a:xfrm>
            <a:off x="358048" y="133544"/>
            <a:ext cx="6096000" cy="2790092"/>
          </a:xfrm>
          <a:prstGeom prst="rect">
            <a:avLst/>
          </a:prstGeom>
        </p:spPr>
      </p:pic>
      <p:pic>
        <p:nvPicPr>
          <p:cNvPr id="17" name="Picture 16" descr="A screenshot of a table&#10;&#10;Description automatically generated">
            <a:extLst>
              <a:ext uri="{FF2B5EF4-FFF2-40B4-BE49-F238E27FC236}">
                <a16:creationId xmlns:a16="http://schemas.microsoft.com/office/drawing/2014/main" id="{304821E7-42E0-9D43-1CBA-1B1FFAD6E216}"/>
              </a:ext>
            </a:extLst>
          </p:cNvPr>
          <p:cNvPicPr>
            <a:picLocks noChangeAspect="1"/>
          </p:cNvPicPr>
          <p:nvPr/>
        </p:nvPicPr>
        <p:blipFill>
          <a:blip r:embed="rId4"/>
          <a:stretch>
            <a:fillRect/>
          </a:stretch>
        </p:blipFill>
        <p:spPr>
          <a:xfrm>
            <a:off x="7160275" y="2248819"/>
            <a:ext cx="4610100" cy="4343400"/>
          </a:xfrm>
          <a:prstGeom prst="rect">
            <a:avLst/>
          </a:prstGeom>
        </p:spPr>
      </p:pic>
      <p:sp>
        <p:nvSpPr>
          <p:cNvPr id="18" name="TextBox 17">
            <a:extLst>
              <a:ext uri="{FF2B5EF4-FFF2-40B4-BE49-F238E27FC236}">
                <a16:creationId xmlns:a16="http://schemas.microsoft.com/office/drawing/2014/main" id="{12AE01BC-B58E-4EE1-CD52-75E70258F9CC}"/>
              </a:ext>
            </a:extLst>
          </p:cNvPr>
          <p:cNvSpPr txBox="1"/>
          <p:nvPr/>
        </p:nvSpPr>
        <p:spPr>
          <a:xfrm>
            <a:off x="6559506" y="305863"/>
            <a:ext cx="5809559"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ea typeface="+mn-lt"/>
                <a:cs typeface="+mn-lt"/>
              </a:rPr>
              <a:t>Room Type Preferences</a:t>
            </a:r>
            <a:r>
              <a:rPr lang="en-US" sz="1600" dirty="0">
                <a:ea typeface="+mn-lt"/>
                <a:cs typeface="+mn-lt"/>
              </a:rPr>
              <a:t>:</a:t>
            </a:r>
            <a:endParaRPr lang="en-US" sz="1600" dirty="0"/>
          </a:p>
          <a:p>
            <a:pPr marL="285750" indent="-285750">
              <a:buFont typeface="Arial"/>
              <a:buChar char="•"/>
            </a:pPr>
            <a:r>
              <a:rPr lang="en-US" sz="1600" dirty="0">
                <a:ea typeface="+mn-lt"/>
                <a:cs typeface="+mn-lt"/>
              </a:rPr>
              <a:t>Entire home/apt consistently has the highest number of reviews, making it the most popular room type.</a:t>
            </a:r>
            <a:endParaRPr lang="en-US" sz="1600" dirty="0"/>
          </a:p>
          <a:p>
            <a:pPr marL="285750" indent="-285750">
              <a:buFont typeface="Arial"/>
              <a:buChar char="•"/>
            </a:pPr>
            <a:r>
              <a:rPr lang="en-US" sz="1600" dirty="0">
                <a:ea typeface="+mn-lt"/>
                <a:cs typeface="+mn-lt"/>
              </a:rPr>
              <a:t>Private rooms are also popular, especially in Brooklyn and Manhattan.</a:t>
            </a:r>
            <a:endParaRPr lang="en-US" sz="1600" dirty="0"/>
          </a:p>
          <a:p>
            <a:pPr marL="285750" indent="-285750">
              <a:buFont typeface="Arial"/>
              <a:buChar char="•"/>
            </a:pPr>
            <a:r>
              <a:rPr lang="en-US" sz="1600" dirty="0">
                <a:ea typeface="+mn-lt"/>
                <a:cs typeface="+mn-lt"/>
              </a:rPr>
              <a:t>Shared rooms have the fewest reviews, indicating they are the least preferred.</a:t>
            </a:r>
            <a:endParaRPr lang="en-US" sz="1600" dirty="0"/>
          </a:p>
          <a:p>
            <a:pPr algn="l"/>
            <a:endParaRPr lang="en-US" sz="1600" dirty="0"/>
          </a:p>
        </p:txBody>
      </p:sp>
      <p:sp>
        <p:nvSpPr>
          <p:cNvPr id="19" name="TextBox 18">
            <a:extLst>
              <a:ext uri="{FF2B5EF4-FFF2-40B4-BE49-F238E27FC236}">
                <a16:creationId xmlns:a16="http://schemas.microsoft.com/office/drawing/2014/main" id="{3A37C569-54C2-E99F-B182-683E8A6329A4}"/>
              </a:ext>
            </a:extLst>
          </p:cNvPr>
          <p:cNvSpPr txBox="1"/>
          <p:nvPr/>
        </p:nvSpPr>
        <p:spPr>
          <a:xfrm>
            <a:off x="471236" y="3017921"/>
            <a:ext cx="655319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ea typeface="+mn-lt"/>
                <a:cs typeface="+mn-lt"/>
              </a:rPr>
              <a:t>Comparison Between Neighborhoods</a:t>
            </a:r>
            <a:r>
              <a:rPr lang="en-US" sz="1600" dirty="0">
                <a:ea typeface="+mn-lt"/>
                <a:cs typeface="+mn-lt"/>
              </a:rPr>
              <a:t>:</a:t>
            </a:r>
            <a:endParaRPr lang="en-US" sz="1600" dirty="0"/>
          </a:p>
          <a:p>
            <a:pPr marL="285750" indent="-285750">
              <a:buFont typeface="Arial"/>
              <a:buChar char="•"/>
            </a:pPr>
            <a:r>
              <a:rPr lang="en-US" sz="1600" dirty="0">
                <a:ea typeface="+mn-lt"/>
                <a:cs typeface="+mn-lt"/>
              </a:rPr>
              <a:t>In Brooklyn and Manhattan, reviews for Entire home/apt and Private rooms are close, with Entire home/apt leading.</a:t>
            </a:r>
            <a:endParaRPr lang="en-US" sz="1600" dirty="0"/>
          </a:p>
          <a:p>
            <a:pPr marL="285750" indent="-285750">
              <a:buFont typeface="Arial"/>
              <a:buChar char="•"/>
            </a:pPr>
            <a:r>
              <a:rPr lang="en-US" sz="1600" dirty="0">
                <a:ea typeface="+mn-lt"/>
                <a:cs typeface="+mn-lt"/>
              </a:rPr>
              <a:t>In Queens, Private rooms have more reviews than Entire home/apt, which is unique compared to other neighborhoods.</a:t>
            </a:r>
            <a:endParaRPr lang="en-US" sz="1600" dirty="0"/>
          </a:p>
        </p:txBody>
      </p:sp>
      <p:sp>
        <p:nvSpPr>
          <p:cNvPr id="20" name="TextBox 19">
            <a:extLst>
              <a:ext uri="{FF2B5EF4-FFF2-40B4-BE49-F238E27FC236}">
                <a16:creationId xmlns:a16="http://schemas.microsoft.com/office/drawing/2014/main" id="{2BB50EBC-B230-DB52-5600-590356D594F9}"/>
              </a:ext>
            </a:extLst>
          </p:cNvPr>
          <p:cNvSpPr txBox="1"/>
          <p:nvPr/>
        </p:nvSpPr>
        <p:spPr>
          <a:xfrm>
            <a:off x="345243" y="4548807"/>
            <a:ext cx="669090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Most of the properties are offering either a Private room or the Entire home/apt, there are very few properties which are offering a Shared room. The reason for this can be that most of the tourists or visitors want privacy and prefer either a private room or to have the entire home/apt for themselves for their convenience. </a:t>
            </a:r>
            <a:endParaRPr lang="en-US" sz="1600" dirty="0"/>
          </a:p>
          <a:p>
            <a:r>
              <a:rPr lang="en-US" sz="1600" dirty="0">
                <a:ea typeface="+mn-lt"/>
                <a:cs typeface="+mn-lt"/>
              </a:rPr>
              <a:t>Queens shows a relatively higher interest in private rooms, which could be an opportunity for targeted marketing and improvements in that segment.</a:t>
            </a:r>
            <a:endParaRPr lang="en-US" sz="1600" dirty="0"/>
          </a:p>
          <a:p>
            <a:pPr algn="l"/>
            <a:endParaRPr lang="en-US" sz="1600" dirty="0"/>
          </a:p>
        </p:txBody>
      </p:sp>
    </p:spTree>
    <p:extLst>
      <p:ext uri="{BB962C8B-B14F-4D97-AF65-F5344CB8AC3E}">
        <p14:creationId xmlns:p14="http://schemas.microsoft.com/office/powerpoint/2010/main" val="2149261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777411-BCA4-E717-98E6-6F4C545AC3FC}"/>
              </a:ext>
            </a:extLst>
          </p:cNvPr>
          <p:cNvSpPr txBox="1"/>
          <p:nvPr/>
        </p:nvSpPr>
        <p:spPr>
          <a:xfrm>
            <a:off x="184218" y="156676"/>
            <a:ext cx="736110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Q5. What attributes do the hosts have that FLH should target to add to their service to increase revenue?</a:t>
            </a:r>
            <a:endParaRPr lang="en-US" dirty="0"/>
          </a:p>
          <a:p>
            <a:pPr algn="l"/>
            <a:endParaRPr lang="en-US" dirty="0"/>
          </a:p>
        </p:txBody>
      </p:sp>
      <p:pic>
        <p:nvPicPr>
          <p:cNvPr id="6" name="Picture 5" descr="A graph with blue dots&#10;&#10;Description automatically generated">
            <a:extLst>
              <a:ext uri="{FF2B5EF4-FFF2-40B4-BE49-F238E27FC236}">
                <a16:creationId xmlns:a16="http://schemas.microsoft.com/office/drawing/2014/main" id="{BA24D26C-2EA1-0CFA-2877-3CC7715E2A98}"/>
              </a:ext>
            </a:extLst>
          </p:cNvPr>
          <p:cNvPicPr>
            <a:picLocks noChangeAspect="1"/>
          </p:cNvPicPr>
          <p:nvPr/>
        </p:nvPicPr>
        <p:blipFill>
          <a:blip r:embed="rId2"/>
          <a:stretch>
            <a:fillRect/>
          </a:stretch>
        </p:blipFill>
        <p:spPr>
          <a:xfrm>
            <a:off x="572087" y="780361"/>
            <a:ext cx="5851536" cy="5774675"/>
          </a:xfrm>
          <a:prstGeom prst="rect">
            <a:avLst/>
          </a:prstGeom>
        </p:spPr>
      </p:pic>
      <p:sp>
        <p:nvSpPr>
          <p:cNvPr id="7" name="TextBox 6">
            <a:extLst>
              <a:ext uri="{FF2B5EF4-FFF2-40B4-BE49-F238E27FC236}">
                <a16:creationId xmlns:a16="http://schemas.microsoft.com/office/drawing/2014/main" id="{936E096D-FE4F-A9BB-2549-59246EDA8200}"/>
              </a:ext>
            </a:extLst>
          </p:cNvPr>
          <p:cNvSpPr txBox="1"/>
          <p:nvPr/>
        </p:nvSpPr>
        <p:spPr>
          <a:xfrm>
            <a:off x="7097787" y="2276337"/>
            <a:ext cx="4404908"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Attributes of Hosts to Target for Increasing Revenue</a:t>
            </a:r>
            <a:endParaRPr lang="en-US" dirty="0"/>
          </a:p>
          <a:p>
            <a:pPr marL="285750" indent="-285750">
              <a:buFont typeface="Arial"/>
              <a:buChar char="•"/>
            </a:pPr>
            <a:r>
              <a:rPr lang="en-US" dirty="0">
                <a:ea typeface="+mn-lt"/>
                <a:cs typeface="+mn-lt"/>
              </a:rPr>
              <a:t>Hosts with High Listing Counts: Hosts like Sonder (NYC)  (327 listings) and Blueground (232 listings) manage a large number of properties, indicating experience and capability in handling multiple listings.</a:t>
            </a:r>
            <a:endParaRPr lang="en-US" dirty="0"/>
          </a:p>
        </p:txBody>
      </p:sp>
    </p:spTree>
    <p:extLst>
      <p:ext uri="{BB962C8B-B14F-4D97-AF65-F5344CB8AC3E}">
        <p14:creationId xmlns:p14="http://schemas.microsoft.com/office/powerpoint/2010/main" val="23324761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computer code">
            <a:extLst>
              <a:ext uri="{FF2B5EF4-FFF2-40B4-BE49-F238E27FC236}">
                <a16:creationId xmlns:a16="http://schemas.microsoft.com/office/drawing/2014/main" id="{C491BFC9-8494-335F-17B6-40F91FC98980}"/>
              </a:ext>
            </a:extLst>
          </p:cNvPr>
          <p:cNvPicPr>
            <a:picLocks noChangeAspect="1"/>
          </p:cNvPicPr>
          <p:nvPr/>
        </p:nvPicPr>
        <p:blipFill>
          <a:blip r:embed="rId2"/>
          <a:stretch>
            <a:fillRect/>
          </a:stretch>
        </p:blipFill>
        <p:spPr>
          <a:xfrm>
            <a:off x="394771" y="318848"/>
            <a:ext cx="6096000" cy="2805077"/>
          </a:xfrm>
          <a:prstGeom prst="rect">
            <a:avLst/>
          </a:prstGeom>
        </p:spPr>
      </p:pic>
      <p:pic>
        <p:nvPicPr>
          <p:cNvPr id="6" name="Picture 5" descr="A screenshot of a table">
            <a:extLst>
              <a:ext uri="{FF2B5EF4-FFF2-40B4-BE49-F238E27FC236}">
                <a16:creationId xmlns:a16="http://schemas.microsoft.com/office/drawing/2014/main" id="{B18AF413-B4D8-D6DA-FFAF-A73279B21260}"/>
              </a:ext>
            </a:extLst>
          </p:cNvPr>
          <p:cNvPicPr>
            <a:picLocks noChangeAspect="1"/>
          </p:cNvPicPr>
          <p:nvPr/>
        </p:nvPicPr>
        <p:blipFill>
          <a:blip r:embed="rId3"/>
          <a:stretch>
            <a:fillRect/>
          </a:stretch>
        </p:blipFill>
        <p:spPr>
          <a:xfrm>
            <a:off x="5564494" y="3426991"/>
            <a:ext cx="6296025" cy="2905125"/>
          </a:xfrm>
          <a:prstGeom prst="rect">
            <a:avLst/>
          </a:prstGeom>
        </p:spPr>
      </p:pic>
      <p:sp>
        <p:nvSpPr>
          <p:cNvPr id="7" name="TextBox 6">
            <a:extLst>
              <a:ext uri="{FF2B5EF4-FFF2-40B4-BE49-F238E27FC236}">
                <a16:creationId xmlns:a16="http://schemas.microsoft.com/office/drawing/2014/main" id="{99C72C69-10FE-0446-60A3-35AEB03A5448}"/>
              </a:ext>
            </a:extLst>
          </p:cNvPr>
          <p:cNvSpPr txBox="1"/>
          <p:nvPr/>
        </p:nvSpPr>
        <p:spPr>
          <a:xfrm>
            <a:off x="6716907" y="713560"/>
            <a:ext cx="527707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Identifying the top hosts is important as it can lead to collaborations, recognition, and potential incentives for these hosts. Recognizing and rewarding top hosts could encourage them to continue providing exceptional service, contributing to positive customer experiences and loyalty.</a:t>
            </a:r>
            <a:endParaRPr lang="en-US" dirty="0"/>
          </a:p>
          <a:p>
            <a:pPr algn="l"/>
            <a:endParaRPr lang="en-US" dirty="0"/>
          </a:p>
        </p:txBody>
      </p:sp>
      <p:sp>
        <p:nvSpPr>
          <p:cNvPr id="8" name="TextBox 7">
            <a:extLst>
              <a:ext uri="{FF2B5EF4-FFF2-40B4-BE49-F238E27FC236}">
                <a16:creationId xmlns:a16="http://schemas.microsoft.com/office/drawing/2014/main" id="{A7EAC4B4-CE89-0E40-30B2-AC455D88AC82}"/>
              </a:ext>
            </a:extLst>
          </p:cNvPr>
          <p:cNvSpPr txBox="1"/>
          <p:nvPr/>
        </p:nvSpPr>
        <p:spPr>
          <a:xfrm>
            <a:off x="394288" y="3828240"/>
            <a:ext cx="495575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Focus on Experienced Hosts: Targeting hosts who manage multiple listings effectively can help ensure a consistent, quality experience for FLH customers, potentially increasing bookings and revenue.</a:t>
            </a:r>
            <a:endParaRPr lang="en-US" dirty="0"/>
          </a:p>
          <a:p>
            <a:pPr algn="l"/>
            <a:endParaRPr lang="en-US" dirty="0"/>
          </a:p>
        </p:txBody>
      </p:sp>
    </p:spTree>
    <p:extLst>
      <p:ext uri="{BB962C8B-B14F-4D97-AF65-F5344CB8AC3E}">
        <p14:creationId xmlns:p14="http://schemas.microsoft.com/office/powerpoint/2010/main" val="2684921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1F1BAF-37D1-4193-32EA-B17A89D48AA6}"/>
              </a:ext>
            </a:extLst>
          </p:cNvPr>
          <p:cNvSpPr txBox="1"/>
          <p:nvPr/>
        </p:nvSpPr>
        <p:spPr>
          <a:xfrm>
            <a:off x="435601" y="290158"/>
            <a:ext cx="59289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Q6. How to get unpopular properties more traction?</a:t>
            </a:r>
          </a:p>
        </p:txBody>
      </p:sp>
      <p:pic>
        <p:nvPicPr>
          <p:cNvPr id="6" name="Picture 5">
            <a:extLst>
              <a:ext uri="{FF2B5EF4-FFF2-40B4-BE49-F238E27FC236}">
                <a16:creationId xmlns:a16="http://schemas.microsoft.com/office/drawing/2014/main" id="{4F77C407-DE2D-E1DD-255D-13886109EE66}"/>
              </a:ext>
            </a:extLst>
          </p:cNvPr>
          <p:cNvPicPr>
            <a:picLocks noChangeAspect="1"/>
          </p:cNvPicPr>
          <p:nvPr/>
        </p:nvPicPr>
        <p:blipFill>
          <a:blip r:embed="rId2"/>
          <a:stretch>
            <a:fillRect/>
          </a:stretch>
        </p:blipFill>
        <p:spPr>
          <a:xfrm>
            <a:off x="154925" y="753737"/>
            <a:ext cx="8255766" cy="4919033"/>
          </a:xfrm>
          <a:prstGeom prst="rect">
            <a:avLst/>
          </a:prstGeom>
        </p:spPr>
      </p:pic>
      <p:sp>
        <p:nvSpPr>
          <p:cNvPr id="7" name="TextBox 6">
            <a:extLst>
              <a:ext uri="{FF2B5EF4-FFF2-40B4-BE49-F238E27FC236}">
                <a16:creationId xmlns:a16="http://schemas.microsoft.com/office/drawing/2014/main" id="{17D587F9-0541-5A26-0DE6-9830F3EFBB9D}"/>
              </a:ext>
            </a:extLst>
          </p:cNvPr>
          <p:cNvSpPr txBox="1"/>
          <p:nvPr/>
        </p:nvSpPr>
        <p:spPr>
          <a:xfrm>
            <a:off x="8763000" y="1503947"/>
            <a:ext cx="313797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1. </a:t>
            </a:r>
            <a:r>
              <a:rPr lang="en-US" sz="1600" b="1" dirty="0">
                <a:ea typeface="+mn-lt"/>
                <a:cs typeface="+mn-lt"/>
              </a:rPr>
              <a:t>Highly Available Properties</a:t>
            </a:r>
            <a:r>
              <a:rPr lang="en-US" sz="1600" dirty="0">
                <a:ea typeface="+mn-lt"/>
                <a:cs typeface="+mn-lt"/>
              </a:rPr>
              <a:t>: A significant number of properties (14,164) have an availability of 0 days, indicating they may not be available for rental throughout the year. This suggests these properties might have limited availability or are not actively rented out.</a:t>
            </a:r>
            <a:endParaRPr lang="en-US" sz="1600" dirty="0"/>
          </a:p>
        </p:txBody>
      </p:sp>
      <p:sp>
        <p:nvSpPr>
          <p:cNvPr id="8" name="TextBox 7">
            <a:extLst>
              <a:ext uri="{FF2B5EF4-FFF2-40B4-BE49-F238E27FC236}">
                <a16:creationId xmlns:a16="http://schemas.microsoft.com/office/drawing/2014/main" id="{C35940D4-0FDA-178B-A36D-7B38313B5027}"/>
              </a:ext>
            </a:extLst>
          </p:cNvPr>
          <p:cNvSpPr txBox="1"/>
          <p:nvPr/>
        </p:nvSpPr>
        <p:spPr>
          <a:xfrm>
            <a:off x="8770852" y="3940342"/>
            <a:ext cx="3128789"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Calibri"/>
                <a:cs typeface="Calibri"/>
              </a:rPr>
              <a:t>2. </a:t>
            </a:r>
            <a:r>
              <a:rPr lang="en-US" sz="1600" b="1" dirty="0">
                <a:latin typeface="Calibri"/>
                <a:cs typeface="Calibri"/>
              </a:rPr>
              <a:t>Limited Availability</a:t>
            </a:r>
            <a:r>
              <a:rPr lang="en-US" sz="1600" dirty="0">
                <a:latin typeface="Calibri"/>
                <a:cs typeface="Calibri"/>
              </a:rPr>
              <a:t>: As availability days increase from 1 to 9, the number of properties decreases, indicating that fewer properties have higher availability throughout the year. This highlights variability in rental availability among these properties.</a:t>
            </a:r>
            <a:endParaRPr lang="en-US" sz="1600" dirty="0"/>
          </a:p>
        </p:txBody>
      </p:sp>
    </p:spTree>
    <p:extLst>
      <p:ext uri="{BB962C8B-B14F-4D97-AF65-F5344CB8AC3E}">
        <p14:creationId xmlns:p14="http://schemas.microsoft.com/office/powerpoint/2010/main" val="1451349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5D833093-BA59-DABF-DC38-11F7310D4DAF}"/>
              </a:ext>
            </a:extLst>
          </p:cNvPr>
          <p:cNvSpPr>
            <a:spLocks noGrp="1"/>
          </p:cNvSpPr>
          <p:nvPr>
            <p:ph sz="quarter" idx="10"/>
          </p:nvPr>
        </p:nvSpPr>
        <p:spPr>
          <a:xfrm>
            <a:off x="1446881" y="2407840"/>
            <a:ext cx="2578179" cy="2039566"/>
          </a:xfrm>
        </p:spPr>
        <p:txBody>
          <a:bodyPr vert="horz" lIns="91440" tIns="45720" rIns="91440" bIns="45720" rtlCol="0" anchor="t">
            <a:normAutofit/>
          </a:bodyPr>
          <a:lstStyle/>
          <a:p>
            <a:pPr marL="457200" lvl="1" indent="0" algn="just">
              <a:buNone/>
            </a:pPr>
            <a:r>
              <a:rPr lang="en-US" sz="4000" dirty="0"/>
              <a:t>Content </a:t>
            </a:r>
          </a:p>
          <a:p>
            <a:pPr marL="457200" lvl="1" indent="0" algn="just">
              <a:buNone/>
            </a:pPr>
            <a:r>
              <a:rPr lang="en-US" sz="4000" dirty="0"/>
              <a:t>Table</a:t>
            </a:r>
          </a:p>
        </p:txBody>
      </p:sp>
      <p:sp>
        <p:nvSpPr>
          <p:cNvPr id="26" name="Content Placeholder 8">
            <a:extLst>
              <a:ext uri="{FF2B5EF4-FFF2-40B4-BE49-F238E27FC236}">
                <a16:creationId xmlns:a16="http://schemas.microsoft.com/office/drawing/2014/main" id="{3E90900F-5FE2-FD13-E801-57EDF54F4B91}"/>
              </a:ext>
            </a:extLst>
          </p:cNvPr>
          <p:cNvSpPr>
            <a:spLocks noGrp="1"/>
          </p:cNvSpPr>
          <p:nvPr/>
        </p:nvSpPr>
        <p:spPr>
          <a:xfrm>
            <a:off x="6600417" y="1711556"/>
            <a:ext cx="4882539" cy="4261299"/>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buAutoNum type="arabicPeriod"/>
            </a:pPr>
            <a:r>
              <a:rPr lang="en-US" dirty="0"/>
              <a:t> Introduction</a:t>
            </a:r>
          </a:p>
          <a:p>
            <a:pPr lvl="1"/>
            <a:endParaRPr lang="en-US" dirty="0"/>
          </a:p>
          <a:p>
            <a:pPr lvl="1"/>
            <a:r>
              <a:rPr lang="en-US" dirty="0"/>
              <a:t>2. Objectives</a:t>
            </a:r>
          </a:p>
          <a:p>
            <a:pPr lvl="1"/>
            <a:endParaRPr lang="en-US" dirty="0"/>
          </a:p>
          <a:p>
            <a:pPr lvl="1"/>
            <a:r>
              <a:rPr lang="en-US" dirty="0"/>
              <a:t>3. Data Life Cycle</a:t>
            </a:r>
          </a:p>
          <a:p>
            <a:pPr lvl="1"/>
            <a:endParaRPr lang="en-US" dirty="0"/>
          </a:p>
          <a:p>
            <a:r>
              <a:rPr lang="en-US" dirty="0"/>
              <a:t>    4. </a:t>
            </a:r>
            <a:r>
              <a:rPr lang="en-US" dirty="0">
                <a:latin typeface="Segoe UI"/>
                <a:cs typeface="Segoe UI"/>
              </a:rPr>
              <a:t>Importing and reading the dataset</a:t>
            </a:r>
          </a:p>
          <a:p>
            <a:pPr lvl="1"/>
            <a:endParaRPr lang="en-US" dirty="0">
              <a:latin typeface="Tenorite"/>
              <a:cs typeface="Segoe UI"/>
            </a:endParaRPr>
          </a:p>
          <a:p>
            <a:pPr lvl="1"/>
            <a:r>
              <a:rPr lang="en-US" dirty="0"/>
              <a:t>5. Handling missing values</a:t>
            </a:r>
          </a:p>
          <a:p>
            <a:pPr lvl="1"/>
            <a:endParaRPr lang="en-US" dirty="0"/>
          </a:p>
          <a:p>
            <a:pPr lvl="1"/>
            <a:r>
              <a:rPr lang="en-US" dirty="0"/>
              <a:t>6. Data Analysis, Insights and Results</a:t>
            </a:r>
          </a:p>
        </p:txBody>
      </p:sp>
    </p:spTree>
    <p:extLst>
      <p:ext uri="{BB962C8B-B14F-4D97-AF65-F5344CB8AC3E}">
        <p14:creationId xmlns:p14="http://schemas.microsoft.com/office/powerpoint/2010/main" val="4304034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 shot of a computer code">
            <a:extLst>
              <a:ext uri="{FF2B5EF4-FFF2-40B4-BE49-F238E27FC236}">
                <a16:creationId xmlns:a16="http://schemas.microsoft.com/office/drawing/2014/main" id="{CACCE329-ECEA-8CD6-4D81-333792BC8EFC}"/>
              </a:ext>
            </a:extLst>
          </p:cNvPr>
          <p:cNvPicPr>
            <a:picLocks noChangeAspect="1"/>
          </p:cNvPicPr>
          <p:nvPr/>
        </p:nvPicPr>
        <p:blipFill>
          <a:blip r:embed="rId2"/>
          <a:stretch>
            <a:fillRect/>
          </a:stretch>
        </p:blipFill>
        <p:spPr>
          <a:xfrm>
            <a:off x="201976" y="81355"/>
            <a:ext cx="5214651" cy="2619049"/>
          </a:xfrm>
          <a:prstGeom prst="rect">
            <a:avLst/>
          </a:prstGeom>
        </p:spPr>
      </p:pic>
      <p:pic>
        <p:nvPicPr>
          <p:cNvPr id="7" name="Picture 6" descr="A white paper with black numbers&#10;&#10;Description automatically generated">
            <a:extLst>
              <a:ext uri="{FF2B5EF4-FFF2-40B4-BE49-F238E27FC236}">
                <a16:creationId xmlns:a16="http://schemas.microsoft.com/office/drawing/2014/main" id="{85EE1CD1-A739-F8F0-2021-57FCCA8A06F0}"/>
              </a:ext>
            </a:extLst>
          </p:cNvPr>
          <p:cNvPicPr>
            <a:picLocks noChangeAspect="1"/>
          </p:cNvPicPr>
          <p:nvPr/>
        </p:nvPicPr>
        <p:blipFill>
          <a:blip r:embed="rId3"/>
          <a:stretch>
            <a:fillRect/>
          </a:stretch>
        </p:blipFill>
        <p:spPr>
          <a:xfrm>
            <a:off x="9363190" y="3423261"/>
            <a:ext cx="2104680" cy="2820778"/>
          </a:xfrm>
          <a:prstGeom prst="rect">
            <a:avLst/>
          </a:prstGeom>
        </p:spPr>
      </p:pic>
      <p:sp>
        <p:nvSpPr>
          <p:cNvPr id="8" name="TextBox 7">
            <a:extLst>
              <a:ext uri="{FF2B5EF4-FFF2-40B4-BE49-F238E27FC236}">
                <a16:creationId xmlns:a16="http://schemas.microsoft.com/office/drawing/2014/main" id="{81B4F1B5-3C09-EB9C-C815-7EA93DD2B683}"/>
              </a:ext>
            </a:extLst>
          </p:cNvPr>
          <p:cNvSpPr txBox="1"/>
          <p:nvPr/>
        </p:nvSpPr>
        <p:spPr>
          <a:xfrm>
            <a:off x="5713308" y="700271"/>
            <a:ext cx="469869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3. </a:t>
            </a:r>
            <a:r>
              <a:rPr lang="en-US" b="1" dirty="0">
                <a:ea typeface="+mn-lt"/>
                <a:cs typeface="+mn-lt"/>
              </a:rPr>
              <a:t>Seasonal or Periodic Availability</a:t>
            </a:r>
            <a:r>
              <a:rPr lang="en-US" dirty="0">
                <a:ea typeface="+mn-lt"/>
                <a:cs typeface="+mn-lt"/>
              </a:rPr>
              <a:t>: The distribution shows peaks and valleys, suggesting that some properties may be available only during specific seasons or periods. This variability in availability can impact rental income potential across different times of the year.</a:t>
            </a:r>
            <a:endParaRPr lang="en-US" dirty="0"/>
          </a:p>
          <a:p>
            <a:pPr algn="l"/>
            <a:endParaRPr lang="en-US" dirty="0"/>
          </a:p>
        </p:txBody>
      </p:sp>
      <p:sp>
        <p:nvSpPr>
          <p:cNvPr id="9" name="TextBox 8">
            <a:extLst>
              <a:ext uri="{FF2B5EF4-FFF2-40B4-BE49-F238E27FC236}">
                <a16:creationId xmlns:a16="http://schemas.microsoft.com/office/drawing/2014/main" id="{CB3F7C57-0397-40F7-6450-786FD522FB78}"/>
              </a:ext>
            </a:extLst>
          </p:cNvPr>
          <p:cNvSpPr txBox="1"/>
          <p:nvPr/>
        </p:nvSpPr>
        <p:spPr>
          <a:xfrm>
            <a:off x="306949" y="3104291"/>
            <a:ext cx="8058837"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4. </a:t>
            </a:r>
            <a:r>
              <a:rPr lang="en-US" b="1" dirty="0">
                <a:ea typeface="+mn-lt"/>
                <a:cs typeface="+mn-lt"/>
              </a:rPr>
              <a:t>Potential Impact on Revenue</a:t>
            </a:r>
            <a:r>
              <a:rPr lang="en-US" dirty="0">
                <a:ea typeface="+mn-lt"/>
                <a:cs typeface="+mn-lt"/>
              </a:rPr>
              <a:t>: Properties with higher availability (closer to 365 days) have the potential to generate more revenue if effectively managed. Properties with lower availability may require adjustments in pricing or marketing strategies to optimize revenue.</a:t>
            </a:r>
            <a:endParaRPr lang="en-US" dirty="0"/>
          </a:p>
          <a:p>
            <a:endParaRPr lang="en-US" dirty="0"/>
          </a:p>
          <a:p>
            <a:r>
              <a:rPr lang="en-US" dirty="0">
                <a:ea typeface="+mn-lt"/>
                <a:cs typeface="+mn-lt"/>
              </a:rPr>
              <a:t>5. </a:t>
            </a:r>
            <a:r>
              <a:rPr lang="en-US" b="1" dirty="0">
                <a:ea typeface="+mn-lt"/>
                <a:cs typeface="+mn-lt"/>
              </a:rPr>
              <a:t>Operational Insights</a:t>
            </a:r>
            <a:r>
              <a:rPr lang="en-US" dirty="0">
                <a:ea typeface="+mn-lt"/>
                <a:cs typeface="+mn-lt"/>
              </a:rPr>
              <a:t>: This analysis can guide operational decisions such as adjusting cleaning schedules, implementing pricing strategies tailored to peak and off-peak periods, and forecasting revenue based on availability trends. Understanding these patterns helps in optimizing rental management and maximizing revenue from the properties.</a:t>
            </a:r>
            <a:endParaRPr lang="en-US" dirty="0"/>
          </a:p>
          <a:p>
            <a:pPr algn="l"/>
            <a:endParaRPr lang="en-US" dirty="0"/>
          </a:p>
        </p:txBody>
      </p:sp>
    </p:spTree>
    <p:extLst>
      <p:ext uri="{BB962C8B-B14F-4D97-AF65-F5344CB8AC3E}">
        <p14:creationId xmlns:p14="http://schemas.microsoft.com/office/powerpoint/2010/main" val="4227152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D484D5D-1E51-A57A-EE2B-78A35E782C77}"/>
              </a:ext>
            </a:extLst>
          </p:cNvPr>
          <p:cNvSpPr txBox="1"/>
          <p:nvPr/>
        </p:nvSpPr>
        <p:spPr>
          <a:xfrm>
            <a:off x="1283368" y="883161"/>
            <a:ext cx="9169704"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To improve:</a:t>
            </a:r>
            <a:endParaRPr lang="en-US" dirty="0"/>
          </a:p>
          <a:p>
            <a:endParaRPr lang="en-US" dirty="0">
              <a:ea typeface="+mn-lt"/>
              <a:cs typeface="+mn-lt"/>
            </a:endParaRPr>
          </a:p>
          <a:p>
            <a:pPr marL="285750" indent="-285750">
              <a:buFont typeface="Arial"/>
              <a:buChar char="•"/>
            </a:pPr>
            <a:r>
              <a:rPr lang="en-US" dirty="0">
                <a:ea typeface="+mn-lt"/>
                <a:cs typeface="+mn-lt"/>
              </a:rPr>
              <a:t> Targeted Marketing: Focus marketing efforts on specific neighborhoods and room types that are identified as unpopular to boost their visibility.</a:t>
            </a:r>
            <a:endParaRPr lang="en-US" dirty="0"/>
          </a:p>
          <a:p>
            <a:pPr marL="285750" indent="-285750">
              <a:buFont typeface="Arial"/>
              <a:buChar char="•"/>
            </a:pPr>
            <a:endParaRPr lang="en-US" dirty="0">
              <a:ea typeface="+mn-lt"/>
              <a:cs typeface="+mn-lt"/>
            </a:endParaRPr>
          </a:p>
          <a:p>
            <a:pPr marL="285750" indent="-285750">
              <a:buFont typeface="Arial"/>
              <a:buChar char="•"/>
            </a:pPr>
            <a:r>
              <a:rPr lang="en-US" dirty="0">
                <a:ea typeface="+mn-lt"/>
                <a:cs typeface="+mn-lt"/>
              </a:rPr>
              <a:t>Pricing Strategy: Review and adjust pricing based on the average prices of similar properties in the same neighborhood to ensure competitiveness.</a:t>
            </a:r>
            <a:endParaRPr lang="en-US" dirty="0"/>
          </a:p>
          <a:p>
            <a:pPr marL="285750" indent="-285750">
              <a:buFont typeface="Arial"/>
              <a:buChar char="•"/>
            </a:pPr>
            <a:endParaRPr lang="en-US" dirty="0">
              <a:ea typeface="+mn-lt"/>
              <a:cs typeface="+mn-lt"/>
            </a:endParaRPr>
          </a:p>
          <a:p>
            <a:pPr marL="285750" indent="-285750">
              <a:buFont typeface="Arial"/>
              <a:buChar char="•"/>
            </a:pPr>
            <a:r>
              <a:rPr lang="en-US" dirty="0">
                <a:ea typeface="+mn-lt"/>
                <a:cs typeface="+mn-lt"/>
              </a:rPr>
              <a:t>Improving Property Features: Enhance the amenities and features of the properties based on feedback or common features of more popular properties.</a:t>
            </a:r>
            <a:endParaRPr lang="en-US" dirty="0"/>
          </a:p>
          <a:p>
            <a:pPr marL="285750" indent="-285750">
              <a:buFont typeface="Arial"/>
              <a:buChar char="•"/>
            </a:pPr>
            <a:endParaRPr lang="en-US" dirty="0">
              <a:ea typeface="+mn-lt"/>
              <a:cs typeface="+mn-lt"/>
            </a:endParaRPr>
          </a:p>
          <a:p>
            <a:pPr marL="285750" indent="-285750">
              <a:buFont typeface="Arial"/>
              <a:buChar char="•"/>
            </a:pPr>
            <a:r>
              <a:rPr lang="en-US" dirty="0">
                <a:ea typeface="+mn-lt"/>
                <a:cs typeface="+mn-lt"/>
              </a:rPr>
              <a:t>Optimizing Listing Descriptions: Use attractive and clear descriptions, high-quality photos, and update them regularly to attract more interest.</a:t>
            </a:r>
            <a:endParaRPr lang="en-US" dirty="0"/>
          </a:p>
          <a:p>
            <a:pPr marL="285750" indent="-285750">
              <a:buFont typeface="Arial"/>
              <a:buChar char="•"/>
            </a:pPr>
            <a:endParaRPr lang="en-US" dirty="0">
              <a:ea typeface="+mn-lt"/>
              <a:cs typeface="+mn-lt"/>
            </a:endParaRPr>
          </a:p>
          <a:p>
            <a:r>
              <a:rPr lang="en-US" dirty="0">
                <a:ea typeface="+mn-lt"/>
                <a:cs typeface="+mn-lt"/>
              </a:rPr>
              <a:t>By systematically addressing these areas through data analysis and targeted strategies, FLH can effectively increase the visibility, attractiveness, and ultimately the revenue of its less popular properties.</a:t>
            </a:r>
            <a:endParaRPr lang="en-US" dirty="0"/>
          </a:p>
          <a:p>
            <a:pPr algn="l"/>
            <a:endParaRPr lang="en-US" dirty="0"/>
          </a:p>
        </p:txBody>
      </p:sp>
    </p:spTree>
    <p:extLst>
      <p:ext uri="{BB962C8B-B14F-4D97-AF65-F5344CB8AC3E}">
        <p14:creationId xmlns:p14="http://schemas.microsoft.com/office/powerpoint/2010/main" val="12988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graph">
            <a:extLst>
              <a:ext uri="{FF2B5EF4-FFF2-40B4-BE49-F238E27FC236}">
                <a16:creationId xmlns:a16="http://schemas.microsoft.com/office/drawing/2014/main" id="{4C3B3F58-CAD1-9A31-DE9E-9535FDBB4684}"/>
              </a:ext>
            </a:extLst>
          </p:cNvPr>
          <p:cNvPicPr>
            <a:picLocks noChangeAspect="1"/>
          </p:cNvPicPr>
          <p:nvPr/>
        </p:nvPicPr>
        <p:blipFill>
          <a:blip r:embed="rId2"/>
          <a:stretch>
            <a:fillRect/>
          </a:stretch>
        </p:blipFill>
        <p:spPr>
          <a:xfrm>
            <a:off x="1911" y="0"/>
            <a:ext cx="12188179" cy="6858000"/>
          </a:xfrm>
          <a:prstGeom prst="rect">
            <a:avLst/>
          </a:prstGeom>
        </p:spPr>
      </p:pic>
    </p:spTree>
    <p:extLst>
      <p:ext uri="{BB962C8B-B14F-4D97-AF65-F5344CB8AC3E}">
        <p14:creationId xmlns:p14="http://schemas.microsoft.com/office/powerpoint/2010/main" val="4116980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8AE62-A0D7-AB3B-25B4-34DB79BB4B31}"/>
              </a:ext>
            </a:extLst>
          </p:cNvPr>
          <p:cNvSpPr>
            <a:spLocks noGrp="1"/>
          </p:cNvSpPr>
          <p:nvPr>
            <p:ph type="title"/>
          </p:nvPr>
        </p:nvSpPr>
        <p:spPr>
          <a:xfrm>
            <a:off x="3741821" y="33955"/>
            <a:ext cx="5181600" cy="3368819"/>
          </a:xfrm>
        </p:spPr>
        <p:txBody>
          <a:bodyPr/>
          <a:lstStyle/>
          <a:p>
            <a:r>
              <a:rPr lang="en-US" dirty="0"/>
              <a:t>Thank you!</a:t>
            </a:r>
          </a:p>
        </p:txBody>
      </p:sp>
      <p:sp>
        <p:nvSpPr>
          <p:cNvPr id="4" name="TextBox 3">
            <a:extLst>
              <a:ext uri="{FF2B5EF4-FFF2-40B4-BE49-F238E27FC236}">
                <a16:creationId xmlns:a16="http://schemas.microsoft.com/office/drawing/2014/main" id="{D299C2CA-80A4-2D91-E3EA-BD4D1099E2E2}"/>
              </a:ext>
            </a:extLst>
          </p:cNvPr>
          <p:cNvSpPr txBox="1"/>
          <p:nvPr/>
        </p:nvSpPr>
        <p:spPr>
          <a:xfrm>
            <a:off x="9835815" y="6116052"/>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Va</a:t>
            </a:r>
          </a:p>
        </p:txBody>
      </p:sp>
    </p:spTree>
    <p:extLst>
      <p:ext uri="{BB962C8B-B14F-4D97-AF65-F5344CB8AC3E}">
        <p14:creationId xmlns:p14="http://schemas.microsoft.com/office/powerpoint/2010/main" val="3037331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EA608E-C9A4-891F-F71E-FB1D8FC87671}"/>
              </a:ext>
              <a:ext uri="{C183D7F6-B498-43B3-948B-1728B52AA6E4}">
                <adec:decorative xmlns:adec="http://schemas.microsoft.com/office/drawing/2017/decorative" val="1"/>
              </a:ext>
            </a:extLst>
          </p:cNvPr>
          <p:cNvSpPr txBox="1">
            <a:spLocks noGrp="1"/>
          </p:cNvSpPr>
          <p:nvPr>
            <p:ph type="title" idx="4294967295"/>
          </p:nvPr>
        </p:nvSpPr>
        <p:spPr>
          <a:xfrm>
            <a:off x="456771" y="553232"/>
            <a:ext cx="4129488" cy="76944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mn-lt"/>
                <a:ea typeface="+mn-ea"/>
                <a:cs typeface="+mn-cs"/>
              </a:rPr>
              <a:t>Introduction</a:t>
            </a:r>
            <a:endParaRPr lang="en-US" b="0" i="0" u="none" strike="noStrike" kern="1200" cap="none" spc="0" normalizeH="0" baseline="0" noProof="0" dirty="0">
              <a:ln>
                <a:noFill/>
              </a:ln>
              <a:effectLst/>
              <a:uLnTx/>
              <a:uFillTx/>
              <a:latin typeface="+mn-lt"/>
              <a:ea typeface="+mn-ea"/>
              <a:cs typeface="+mn-cs"/>
            </a:endParaRPr>
          </a:p>
        </p:txBody>
      </p:sp>
      <p:sp>
        <p:nvSpPr>
          <p:cNvPr id="6" name="TextBox 5">
            <a:extLst>
              <a:ext uri="{FF2B5EF4-FFF2-40B4-BE49-F238E27FC236}">
                <a16:creationId xmlns:a16="http://schemas.microsoft.com/office/drawing/2014/main" id="{7959D501-A318-72BB-2EFF-15445A331AE5}"/>
              </a:ext>
            </a:extLst>
          </p:cNvPr>
          <p:cNvSpPr txBox="1"/>
          <p:nvPr/>
        </p:nvSpPr>
        <p:spPr>
          <a:xfrm>
            <a:off x="356287" y="1964925"/>
            <a:ext cx="6544018"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As a data analyst at "Feel Like Home" (FLH), we have faced a significant decline in revenue due to COVID-19 restrictions. With the gradual lifting of these restrictions, travel is increasing, presenting an opportunity to maximize our revenue by leveraging data-driven insights.</a:t>
            </a:r>
          </a:p>
          <a:p>
            <a:endParaRPr lang="en-US" dirty="0"/>
          </a:p>
          <a:p>
            <a:r>
              <a:rPr lang="en-US" dirty="0"/>
              <a:t>By utilizing</a:t>
            </a:r>
            <a:r>
              <a:rPr lang="en-US" dirty="0">
                <a:ea typeface="+mn-lt"/>
                <a:cs typeface="+mn-lt"/>
              </a:rPr>
              <a:t> the FLH dataset containing various attributes like listing ID, name, host ID, host name, neighborhood group, neighborhood, latitude, longitude, room type, and price in dollars. We can perform comprehensive data analysis to uncover actionable insights.</a:t>
            </a:r>
            <a:endParaRPr lang="en-US" dirty="0"/>
          </a:p>
          <a:p>
            <a:endParaRPr lang="en-US" dirty="0"/>
          </a:p>
          <a:p>
            <a:endParaRPr lang="en-US" dirty="0"/>
          </a:p>
        </p:txBody>
      </p:sp>
    </p:spTree>
    <p:extLst>
      <p:ext uri="{BB962C8B-B14F-4D97-AF65-F5344CB8AC3E}">
        <p14:creationId xmlns:p14="http://schemas.microsoft.com/office/powerpoint/2010/main" val="542059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30140B5-0404-C7A1-64C8-433AB893161C}"/>
              </a:ext>
            </a:extLst>
          </p:cNvPr>
          <p:cNvSpPr txBox="1"/>
          <p:nvPr/>
        </p:nvSpPr>
        <p:spPr>
          <a:xfrm>
            <a:off x="3334864" y="1244935"/>
            <a:ext cx="8154067"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solidFill>
                <a:srgbClr val="D4D4D4"/>
              </a:solidFill>
              <a:ea typeface="+mn-lt"/>
              <a:cs typeface="+mn-lt"/>
            </a:endParaRPr>
          </a:p>
          <a:p>
            <a:pPr marL="285750" indent="-285750">
              <a:buFont typeface="Wingdings"/>
              <a:buChar char="Ø"/>
            </a:pPr>
            <a:r>
              <a:rPr lang="en-US" sz="2000" dirty="0">
                <a:solidFill>
                  <a:schemeClr val="accent5">
                    <a:lumMod val="20000"/>
                    <a:lumOff val="80000"/>
                  </a:schemeClr>
                </a:solidFill>
                <a:ea typeface="+mn-lt"/>
                <a:cs typeface="+mn-lt"/>
              </a:rPr>
              <a:t>Target High-Demand Neighborhoods</a:t>
            </a:r>
          </a:p>
          <a:p>
            <a:endParaRPr lang="en-US" sz="2000" dirty="0">
              <a:solidFill>
                <a:schemeClr val="accent5">
                  <a:lumMod val="20000"/>
                  <a:lumOff val="80000"/>
                </a:schemeClr>
              </a:solidFill>
              <a:ea typeface="+mn-lt"/>
              <a:cs typeface="+mn-lt"/>
            </a:endParaRPr>
          </a:p>
          <a:p>
            <a:pPr marL="285750" indent="-285750">
              <a:buFont typeface="Wingdings"/>
              <a:buChar char="Ø"/>
            </a:pPr>
            <a:r>
              <a:rPr lang="en-US" sz="2000" dirty="0">
                <a:solidFill>
                  <a:schemeClr val="accent5">
                    <a:lumMod val="20000"/>
                    <a:lumOff val="80000"/>
                  </a:schemeClr>
                </a:solidFill>
                <a:ea typeface="+mn-lt"/>
                <a:cs typeface="+mn-lt"/>
              </a:rPr>
              <a:t>Optimize Pricing Strategies</a:t>
            </a:r>
          </a:p>
          <a:p>
            <a:endParaRPr lang="en-US" sz="2000" dirty="0">
              <a:solidFill>
                <a:schemeClr val="accent5">
                  <a:lumMod val="20000"/>
                  <a:lumOff val="80000"/>
                </a:schemeClr>
              </a:solidFill>
              <a:ea typeface="+mn-lt"/>
              <a:cs typeface="+mn-lt"/>
            </a:endParaRPr>
          </a:p>
          <a:p>
            <a:pPr marL="285750" indent="-285750">
              <a:buFont typeface="Wingdings"/>
              <a:buChar char="Ø"/>
            </a:pPr>
            <a:r>
              <a:rPr lang="en-US" sz="2000" dirty="0">
                <a:solidFill>
                  <a:schemeClr val="accent5">
                    <a:lumMod val="20000"/>
                    <a:lumOff val="80000"/>
                  </a:schemeClr>
                </a:solidFill>
                <a:ea typeface="+mn-lt"/>
                <a:cs typeface="+mn-lt"/>
              </a:rPr>
              <a:t>Identify Successful Property Types</a:t>
            </a:r>
            <a:endParaRPr lang="en-US" sz="2000" dirty="0">
              <a:solidFill>
                <a:schemeClr val="accent5">
                  <a:lumMod val="20000"/>
                  <a:lumOff val="80000"/>
                </a:schemeClr>
              </a:solidFill>
            </a:endParaRPr>
          </a:p>
          <a:p>
            <a:pPr marL="285750" indent="-285750">
              <a:buFont typeface="Wingdings"/>
              <a:buChar char="Ø"/>
            </a:pPr>
            <a:endParaRPr lang="en-US" sz="2000" dirty="0">
              <a:solidFill>
                <a:schemeClr val="accent5">
                  <a:lumMod val="20000"/>
                  <a:lumOff val="80000"/>
                </a:schemeClr>
              </a:solidFill>
              <a:ea typeface="+mn-lt"/>
              <a:cs typeface="+mn-lt"/>
            </a:endParaRPr>
          </a:p>
          <a:p>
            <a:pPr marL="285750" indent="-285750">
              <a:buFont typeface="Wingdings"/>
              <a:buChar char="Ø"/>
            </a:pPr>
            <a:r>
              <a:rPr lang="en-US" sz="2000" dirty="0">
                <a:solidFill>
                  <a:schemeClr val="accent5">
                    <a:lumMod val="20000"/>
                    <a:lumOff val="80000"/>
                  </a:schemeClr>
                </a:solidFill>
                <a:ea typeface="+mn-lt"/>
                <a:cs typeface="+mn-lt"/>
              </a:rPr>
              <a:t>Understand Customer Preferences</a:t>
            </a:r>
          </a:p>
          <a:p>
            <a:r>
              <a:rPr lang="en-US" sz="2000" dirty="0">
                <a:solidFill>
                  <a:schemeClr val="accent5">
                    <a:lumMod val="20000"/>
                    <a:lumOff val="80000"/>
                  </a:schemeClr>
                </a:solidFill>
                <a:ea typeface="+mn-lt"/>
                <a:cs typeface="+mn-lt"/>
              </a:rPr>
              <a:t> </a:t>
            </a:r>
            <a:endParaRPr lang="en-US" sz="2000" dirty="0">
              <a:solidFill>
                <a:schemeClr val="accent5">
                  <a:lumMod val="20000"/>
                  <a:lumOff val="80000"/>
                </a:schemeClr>
              </a:solidFill>
            </a:endParaRPr>
          </a:p>
          <a:p>
            <a:pPr marL="285750" indent="-285750">
              <a:buFont typeface="Wingdings"/>
              <a:buChar char="Ø"/>
            </a:pPr>
            <a:r>
              <a:rPr lang="en-US" sz="2000" dirty="0">
                <a:solidFill>
                  <a:schemeClr val="accent5">
                    <a:lumMod val="20000"/>
                    <a:lumOff val="80000"/>
                  </a:schemeClr>
                </a:solidFill>
                <a:ea typeface="+mn-lt"/>
                <a:cs typeface="+mn-lt"/>
              </a:rPr>
              <a:t>Enhance Host Attributes</a:t>
            </a:r>
          </a:p>
          <a:p>
            <a:r>
              <a:rPr lang="en-US" sz="2000" dirty="0">
                <a:solidFill>
                  <a:schemeClr val="accent5">
                    <a:lumMod val="20000"/>
                    <a:lumOff val="80000"/>
                  </a:schemeClr>
                </a:solidFill>
                <a:ea typeface="+mn-lt"/>
                <a:cs typeface="+mn-lt"/>
              </a:rPr>
              <a:t> </a:t>
            </a:r>
          </a:p>
          <a:p>
            <a:pPr marL="285750" indent="-285750">
              <a:buFont typeface="Wingdings"/>
              <a:buChar char="Ø"/>
            </a:pPr>
            <a:r>
              <a:rPr lang="en-US" sz="2000" dirty="0">
                <a:solidFill>
                  <a:schemeClr val="accent5">
                    <a:lumMod val="20000"/>
                    <a:lumOff val="80000"/>
                  </a:schemeClr>
                </a:solidFill>
                <a:ea typeface="+mn-lt"/>
                <a:cs typeface="+mn-lt"/>
              </a:rPr>
              <a:t>Boost Traction for Unpopular Properties</a:t>
            </a:r>
          </a:p>
          <a:p>
            <a:r>
              <a:rPr lang="en-US" sz="2000" dirty="0">
                <a:solidFill>
                  <a:schemeClr val="accent5">
                    <a:lumMod val="20000"/>
                    <a:lumOff val="80000"/>
                  </a:schemeClr>
                </a:solidFill>
                <a:ea typeface="+mn-lt"/>
                <a:cs typeface="+mn-lt"/>
              </a:rPr>
              <a:t>  </a:t>
            </a:r>
          </a:p>
        </p:txBody>
      </p:sp>
      <p:sp>
        <p:nvSpPr>
          <p:cNvPr id="6" name="TextBox 5">
            <a:extLst>
              <a:ext uri="{FF2B5EF4-FFF2-40B4-BE49-F238E27FC236}">
                <a16:creationId xmlns:a16="http://schemas.microsoft.com/office/drawing/2014/main" id="{BA5923B9-3EF9-A417-902A-51488ECFBD77}"/>
              </a:ext>
            </a:extLst>
          </p:cNvPr>
          <p:cNvSpPr txBox="1"/>
          <p:nvPr/>
        </p:nvSpPr>
        <p:spPr>
          <a:xfrm>
            <a:off x="2949407" y="413307"/>
            <a:ext cx="2743200"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chemeClr val="tx2">
                    <a:lumMod val="20000"/>
                    <a:lumOff val="80000"/>
                  </a:schemeClr>
                </a:solidFill>
                <a:ea typeface="+mn-lt"/>
                <a:cs typeface="+mn-lt"/>
              </a:rPr>
              <a:t>Objectives</a:t>
            </a:r>
            <a:endParaRPr lang="en-US" sz="4000" dirty="0">
              <a:ea typeface="+mn-lt"/>
              <a:cs typeface="+mn-lt"/>
            </a:endParaRPr>
          </a:p>
          <a:p>
            <a:pPr algn="l"/>
            <a:endParaRPr lang="en-US" dirty="0"/>
          </a:p>
        </p:txBody>
      </p:sp>
      <p:pic>
        <p:nvPicPr>
          <p:cNvPr id="584" name="Graphic 583" descr="Research with solid fill">
            <a:extLst>
              <a:ext uri="{FF2B5EF4-FFF2-40B4-BE49-F238E27FC236}">
                <a16:creationId xmlns:a16="http://schemas.microsoft.com/office/drawing/2014/main" id="{EDE50D23-DFE3-9039-72EE-CFE748B4FB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
            <a:off x="9589456" y="1182137"/>
            <a:ext cx="1221317" cy="1253067"/>
          </a:xfrm>
          <a:prstGeom prst="rect">
            <a:avLst/>
          </a:prstGeom>
        </p:spPr>
      </p:pic>
    </p:spTree>
    <p:extLst>
      <p:ext uri="{BB962C8B-B14F-4D97-AF65-F5344CB8AC3E}">
        <p14:creationId xmlns:p14="http://schemas.microsoft.com/office/powerpoint/2010/main" val="4293742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Rectangle: Rounded Corners 482">
            <a:extLst>
              <a:ext uri="{FF2B5EF4-FFF2-40B4-BE49-F238E27FC236}">
                <a16:creationId xmlns:a16="http://schemas.microsoft.com/office/drawing/2014/main" id="{BAD8285A-712F-FEF0-3333-57FC46158496}"/>
              </a:ext>
            </a:extLst>
          </p:cNvPr>
          <p:cNvSpPr/>
          <p:nvPr/>
        </p:nvSpPr>
        <p:spPr>
          <a:xfrm>
            <a:off x="603250" y="1142999"/>
            <a:ext cx="6021916" cy="1375833"/>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4" name="Rectangle: Rounded Corners 483">
            <a:extLst>
              <a:ext uri="{FF2B5EF4-FFF2-40B4-BE49-F238E27FC236}">
                <a16:creationId xmlns:a16="http://schemas.microsoft.com/office/drawing/2014/main" id="{765F0AC9-769F-3345-A1BA-B7E7A26E741D}"/>
              </a:ext>
            </a:extLst>
          </p:cNvPr>
          <p:cNvSpPr/>
          <p:nvPr/>
        </p:nvSpPr>
        <p:spPr>
          <a:xfrm>
            <a:off x="2984499" y="3058582"/>
            <a:ext cx="6021916" cy="1375833"/>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US" sz="2400" dirty="0">
              <a:solidFill>
                <a:srgbClr val="000000"/>
              </a:solidFill>
            </a:endParaRPr>
          </a:p>
        </p:txBody>
      </p:sp>
      <p:sp>
        <p:nvSpPr>
          <p:cNvPr id="485" name="Rectangle: Rounded Corners 484">
            <a:extLst>
              <a:ext uri="{FF2B5EF4-FFF2-40B4-BE49-F238E27FC236}">
                <a16:creationId xmlns:a16="http://schemas.microsoft.com/office/drawing/2014/main" id="{0A92A7A7-EA34-3967-0963-A6CD4C1A92EE}"/>
              </a:ext>
            </a:extLst>
          </p:cNvPr>
          <p:cNvSpPr/>
          <p:nvPr/>
        </p:nvSpPr>
        <p:spPr>
          <a:xfrm>
            <a:off x="5439833" y="4847165"/>
            <a:ext cx="6021916" cy="1375833"/>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6" name="Arrow: Down 485">
            <a:extLst>
              <a:ext uri="{FF2B5EF4-FFF2-40B4-BE49-F238E27FC236}">
                <a16:creationId xmlns:a16="http://schemas.microsoft.com/office/drawing/2014/main" id="{8311AFB0-82F0-44A6-6CAD-F6E0F5C9E27B}"/>
              </a:ext>
            </a:extLst>
          </p:cNvPr>
          <p:cNvSpPr/>
          <p:nvPr/>
        </p:nvSpPr>
        <p:spPr>
          <a:xfrm>
            <a:off x="6297084" y="2222500"/>
            <a:ext cx="656166" cy="83608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7" name="Arrow: Down 486">
            <a:extLst>
              <a:ext uri="{FF2B5EF4-FFF2-40B4-BE49-F238E27FC236}">
                <a16:creationId xmlns:a16="http://schemas.microsoft.com/office/drawing/2014/main" id="{A5C9ECA2-2FC7-9FF1-9C7B-D137E39B95B8}"/>
              </a:ext>
            </a:extLst>
          </p:cNvPr>
          <p:cNvSpPr/>
          <p:nvPr/>
        </p:nvSpPr>
        <p:spPr>
          <a:xfrm>
            <a:off x="8678333" y="4011082"/>
            <a:ext cx="656166" cy="83608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8" name="TextBox 487">
            <a:extLst>
              <a:ext uri="{FF2B5EF4-FFF2-40B4-BE49-F238E27FC236}">
                <a16:creationId xmlns:a16="http://schemas.microsoft.com/office/drawing/2014/main" id="{F99639BD-4797-BFD9-3424-822FF3BD5719}"/>
              </a:ext>
            </a:extLst>
          </p:cNvPr>
          <p:cNvSpPr txBox="1"/>
          <p:nvPr/>
        </p:nvSpPr>
        <p:spPr>
          <a:xfrm>
            <a:off x="825500" y="285750"/>
            <a:ext cx="367453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t>Data Life Cycle</a:t>
            </a:r>
          </a:p>
        </p:txBody>
      </p:sp>
      <p:sp>
        <p:nvSpPr>
          <p:cNvPr id="489" name="TextBox 488">
            <a:extLst>
              <a:ext uri="{FF2B5EF4-FFF2-40B4-BE49-F238E27FC236}">
                <a16:creationId xmlns:a16="http://schemas.microsoft.com/office/drawing/2014/main" id="{47824B71-33DB-5D7F-6C90-86344048DDD5}"/>
              </a:ext>
            </a:extLst>
          </p:cNvPr>
          <p:cNvSpPr txBox="1"/>
          <p:nvPr/>
        </p:nvSpPr>
        <p:spPr>
          <a:xfrm>
            <a:off x="825500" y="1227667"/>
            <a:ext cx="646853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In the first phase, the data is captured and loaded into various environments, here python.</a:t>
            </a:r>
          </a:p>
        </p:txBody>
      </p:sp>
      <p:sp>
        <p:nvSpPr>
          <p:cNvPr id="492" name="TextBox 491">
            <a:extLst>
              <a:ext uri="{FF2B5EF4-FFF2-40B4-BE49-F238E27FC236}">
                <a16:creationId xmlns:a16="http://schemas.microsoft.com/office/drawing/2014/main" id="{4D118D2F-FB49-3494-BA8B-886B7CAC2EC1}"/>
              </a:ext>
            </a:extLst>
          </p:cNvPr>
          <p:cNvSpPr txBox="1"/>
          <p:nvPr/>
        </p:nvSpPr>
        <p:spPr>
          <a:xfrm>
            <a:off x="3048000" y="3132666"/>
            <a:ext cx="661669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300" dirty="0">
                <a:latin typeface="Segoe UI"/>
                <a:cs typeface="Segoe UI"/>
              </a:rPr>
              <a:t>Next step is to read the dataset, its attributes, shape(rows and columns) and start cleaning </a:t>
            </a:r>
            <a:endParaRPr lang="en-US" sz="2300" dirty="0"/>
          </a:p>
          <a:p>
            <a:r>
              <a:rPr lang="en-US" sz="2300" dirty="0">
                <a:latin typeface="Segoe UI"/>
                <a:cs typeface="Segoe UI"/>
              </a:rPr>
              <a:t>the data.</a:t>
            </a:r>
            <a:endParaRPr lang="en-US" sz="2300" dirty="0"/>
          </a:p>
          <a:p>
            <a:pPr algn="ctr"/>
            <a:endParaRPr lang="en-US" dirty="0">
              <a:latin typeface="Segoe UI"/>
              <a:cs typeface="Segoe UI"/>
            </a:endParaRPr>
          </a:p>
          <a:p>
            <a:pPr algn="l"/>
            <a:endParaRPr lang="en-US" dirty="0"/>
          </a:p>
        </p:txBody>
      </p:sp>
      <p:sp>
        <p:nvSpPr>
          <p:cNvPr id="493" name="TextBox 492">
            <a:extLst>
              <a:ext uri="{FF2B5EF4-FFF2-40B4-BE49-F238E27FC236}">
                <a16:creationId xmlns:a16="http://schemas.microsoft.com/office/drawing/2014/main" id="{6DB99EDA-B97D-0CE0-6265-2EC7E5E22845}"/>
              </a:ext>
            </a:extLst>
          </p:cNvPr>
          <p:cNvSpPr txBox="1"/>
          <p:nvPr/>
        </p:nvSpPr>
        <p:spPr>
          <a:xfrm>
            <a:off x="5439833" y="4974167"/>
            <a:ext cx="6024032" cy="11541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300" dirty="0"/>
              <a:t>Then comes Exploratory Data Analysis, where we get to understand our data and derive meaningful insights.</a:t>
            </a:r>
          </a:p>
        </p:txBody>
      </p:sp>
    </p:spTree>
    <p:extLst>
      <p:ext uri="{BB962C8B-B14F-4D97-AF65-F5344CB8AC3E}">
        <p14:creationId xmlns:p14="http://schemas.microsoft.com/office/powerpoint/2010/main" val="56176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a:extLst>
              <a:ext uri="{FF2B5EF4-FFF2-40B4-BE49-F238E27FC236}">
                <a16:creationId xmlns:a16="http://schemas.microsoft.com/office/drawing/2014/main" id="{50CA0D44-F51B-7FD3-C887-1C526A07F802}"/>
              </a:ext>
            </a:extLst>
          </p:cNvPr>
          <p:cNvPicPr>
            <a:picLocks noChangeAspect="1"/>
          </p:cNvPicPr>
          <p:nvPr/>
        </p:nvPicPr>
        <p:blipFill>
          <a:blip r:embed="rId3"/>
          <a:stretch>
            <a:fillRect/>
          </a:stretch>
        </p:blipFill>
        <p:spPr>
          <a:xfrm>
            <a:off x="465974" y="706917"/>
            <a:ext cx="7208711" cy="3426138"/>
          </a:xfrm>
          <a:prstGeom prst="rect">
            <a:avLst/>
          </a:prstGeom>
        </p:spPr>
      </p:pic>
      <p:sp>
        <p:nvSpPr>
          <p:cNvPr id="2" name="TextBox 1">
            <a:extLst>
              <a:ext uri="{FF2B5EF4-FFF2-40B4-BE49-F238E27FC236}">
                <a16:creationId xmlns:a16="http://schemas.microsoft.com/office/drawing/2014/main" id="{6BBB3F5D-884B-523A-669F-6F4C9F0A15C2}"/>
              </a:ext>
            </a:extLst>
          </p:cNvPr>
          <p:cNvSpPr txBox="1"/>
          <p:nvPr/>
        </p:nvSpPr>
        <p:spPr>
          <a:xfrm>
            <a:off x="572345" y="330988"/>
            <a:ext cx="445999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Importing libraries and reading the dataset</a:t>
            </a:r>
            <a:endParaRPr lang="en-US" dirty="0"/>
          </a:p>
          <a:p>
            <a:pPr algn="l"/>
            <a:endParaRPr lang="en-US" dirty="0"/>
          </a:p>
        </p:txBody>
      </p:sp>
      <p:pic>
        <p:nvPicPr>
          <p:cNvPr id="3" name="Picture 2" descr="A screenshot of a computer">
            <a:extLst>
              <a:ext uri="{FF2B5EF4-FFF2-40B4-BE49-F238E27FC236}">
                <a16:creationId xmlns:a16="http://schemas.microsoft.com/office/drawing/2014/main" id="{BB12B0B6-030B-69DF-EEF4-7E2F9032F306}"/>
              </a:ext>
            </a:extLst>
          </p:cNvPr>
          <p:cNvPicPr>
            <a:picLocks noChangeAspect="1"/>
          </p:cNvPicPr>
          <p:nvPr/>
        </p:nvPicPr>
        <p:blipFill>
          <a:blip r:embed="rId4"/>
          <a:stretch>
            <a:fillRect/>
          </a:stretch>
        </p:blipFill>
        <p:spPr>
          <a:xfrm>
            <a:off x="7794261" y="654068"/>
            <a:ext cx="4232658" cy="3530103"/>
          </a:xfrm>
          <a:prstGeom prst="rect">
            <a:avLst/>
          </a:prstGeom>
        </p:spPr>
      </p:pic>
      <p:pic>
        <p:nvPicPr>
          <p:cNvPr id="4" name="Picture 3" descr="A screen shot of a computer">
            <a:extLst>
              <a:ext uri="{FF2B5EF4-FFF2-40B4-BE49-F238E27FC236}">
                <a16:creationId xmlns:a16="http://schemas.microsoft.com/office/drawing/2014/main" id="{4E49415E-8A29-17B0-F462-F131CC3A450D}"/>
              </a:ext>
            </a:extLst>
          </p:cNvPr>
          <p:cNvPicPr>
            <a:picLocks noChangeAspect="1"/>
          </p:cNvPicPr>
          <p:nvPr/>
        </p:nvPicPr>
        <p:blipFill>
          <a:blip r:embed="rId5"/>
          <a:stretch>
            <a:fillRect/>
          </a:stretch>
        </p:blipFill>
        <p:spPr>
          <a:xfrm>
            <a:off x="469249" y="4321367"/>
            <a:ext cx="9692778" cy="2227244"/>
          </a:xfrm>
          <a:prstGeom prst="rect">
            <a:avLst/>
          </a:prstGeom>
        </p:spPr>
      </p:pic>
    </p:spTree>
    <p:extLst>
      <p:ext uri="{BB962C8B-B14F-4D97-AF65-F5344CB8AC3E}">
        <p14:creationId xmlns:p14="http://schemas.microsoft.com/office/powerpoint/2010/main" val="412000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
            <a:extLst>
              <a:ext uri="{FF2B5EF4-FFF2-40B4-BE49-F238E27FC236}">
                <a16:creationId xmlns:a16="http://schemas.microsoft.com/office/drawing/2014/main" id="{74763D45-296B-1DEB-46CD-3EDE751CE39A}"/>
              </a:ext>
            </a:extLst>
          </p:cNvPr>
          <p:cNvPicPr>
            <a:picLocks noChangeAspect="1"/>
          </p:cNvPicPr>
          <p:nvPr/>
        </p:nvPicPr>
        <p:blipFill>
          <a:blip r:embed="rId3"/>
          <a:stretch>
            <a:fillRect/>
          </a:stretch>
        </p:blipFill>
        <p:spPr>
          <a:xfrm>
            <a:off x="353427" y="162176"/>
            <a:ext cx="4607092" cy="2924176"/>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B5CC0741-5054-3068-BE94-EF7D79002FC7}"/>
              </a:ext>
            </a:extLst>
          </p:cNvPr>
          <p:cNvPicPr>
            <a:picLocks noChangeAspect="1"/>
          </p:cNvPicPr>
          <p:nvPr/>
        </p:nvPicPr>
        <p:blipFill>
          <a:blip r:embed="rId4"/>
          <a:stretch>
            <a:fillRect/>
          </a:stretch>
        </p:blipFill>
        <p:spPr>
          <a:xfrm>
            <a:off x="242136" y="3204660"/>
            <a:ext cx="8800099" cy="3476627"/>
          </a:xfrm>
          <a:prstGeom prst="rect">
            <a:avLst/>
          </a:prstGeom>
        </p:spPr>
      </p:pic>
      <p:sp>
        <p:nvSpPr>
          <p:cNvPr id="15" name="TextBox 14">
            <a:extLst>
              <a:ext uri="{FF2B5EF4-FFF2-40B4-BE49-F238E27FC236}">
                <a16:creationId xmlns:a16="http://schemas.microsoft.com/office/drawing/2014/main" id="{2B26F811-C1E4-D143-E923-4C34375B9B42}"/>
              </a:ext>
            </a:extLst>
          </p:cNvPr>
          <p:cNvSpPr txBox="1"/>
          <p:nvPr/>
        </p:nvSpPr>
        <p:spPr>
          <a:xfrm>
            <a:off x="5626432" y="280178"/>
            <a:ext cx="6031832" cy="2554545"/>
          </a:xfrm>
          <a:prstGeom prst="rect">
            <a:avLst/>
          </a:prstGeom>
          <a:solidFill>
            <a:schemeClr val="tx1">
              <a:lumMod val="50000"/>
              <a:lumOff val="5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solidFill>
                  <a:schemeClr val="bg1"/>
                </a:solidFill>
                <a:ea typeface="+mn-lt"/>
                <a:cs typeface="+mn-lt"/>
              </a:rPr>
              <a:t>Observations: </a:t>
            </a:r>
            <a:endParaRPr lang="en-US" sz="1600" dirty="0">
              <a:solidFill>
                <a:schemeClr val="bg1"/>
              </a:solidFill>
            </a:endParaRPr>
          </a:p>
          <a:p>
            <a:pPr marL="285750" indent="-285750">
              <a:buFont typeface="Arial"/>
              <a:buChar char="•"/>
            </a:pPr>
            <a:r>
              <a:rPr lang="en-US" sz="1600" dirty="0">
                <a:solidFill>
                  <a:schemeClr val="bg1"/>
                </a:solidFill>
                <a:ea typeface="+mn-lt"/>
                <a:cs typeface="+mn-lt"/>
              </a:rPr>
              <a:t>The dataset comprises of 48,895 rows with 16 columns.</a:t>
            </a:r>
            <a:endParaRPr lang="en-US" sz="1600" dirty="0">
              <a:solidFill>
                <a:schemeClr val="bg1"/>
              </a:solidFill>
            </a:endParaRPr>
          </a:p>
          <a:p>
            <a:pPr marL="285750" indent="-285750">
              <a:buFont typeface="Arial"/>
              <a:buChar char="•"/>
            </a:pPr>
            <a:r>
              <a:rPr lang="en-US" sz="1600" dirty="0">
                <a:solidFill>
                  <a:schemeClr val="bg1"/>
                </a:solidFill>
                <a:ea typeface="+mn-lt"/>
                <a:cs typeface="+mn-lt"/>
              </a:rPr>
              <a:t>  The columns with null values are 'name', 'host_name', 'last_review' and 'reviews_per_month', with the latter two having 10,052 null entries.</a:t>
            </a:r>
            <a:endParaRPr lang="en-US" sz="1600" dirty="0">
              <a:solidFill>
                <a:schemeClr val="bg1"/>
              </a:solidFill>
            </a:endParaRPr>
          </a:p>
          <a:p>
            <a:pPr marL="285750" indent="-285750">
              <a:buFont typeface="Arial"/>
              <a:buChar char="•"/>
            </a:pPr>
            <a:r>
              <a:rPr lang="en-US" sz="1600" dirty="0">
                <a:solidFill>
                  <a:schemeClr val="bg1"/>
                </a:solidFill>
                <a:ea typeface="+mn-lt"/>
                <a:cs typeface="+mn-lt"/>
              </a:rPr>
              <a:t> There are no duplicate values in the dataset.</a:t>
            </a:r>
            <a:endParaRPr lang="en-US" sz="1600" dirty="0">
              <a:solidFill>
                <a:schemeClr val="bg1"/>
              </a:solidFill>
            </a:endParaRPr>
          </a:p>
          <a:p>
            <a:pPr marL="285750" indent="-285750">
              <a:buFont typeface="Arial"/>
              <a:buChar char="•"/>
            </a:pPr>
            <a:r>
              <a:rPr lang="en-US" sz="1600" dirty="0">
                <a:solidFill>
                  <a:schemeClr val="bg1"/>
                </a:solidFill>
                <a:ea typeface="+mn-lt"/>
                <a:cs typeface="+mn-lt"/>
              </a:rPr>
              <a:t>The 'number_of_reviews','price','reviews_per_month', 'availability_365' columns seem to have outliers, but as we are only analyzing the data, I think it's okay to proceed without handling the outlier.</a:t>
            </a:r>
            <a:endParaRPr lang="en-US" sz="1600" dirty="0">
              <a:solidFill>
                <a:schemeClr val="bg1"/>
              </a:solidFill>
            </a:endParaRPr>
          </a:p>
        </p:txBody>
      </p:sp>
    </p:spTree>
    <p:extLst>
      <p:ext uri="{BB962C8B-B14F-4D97-AF65-F5344CB8AC3E}">
        <p14:creationId xmlns:p14="http://schemas.microsoft.com/office/powerpoint/2010/main" val="1760417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 shot of a computer code">
            <a:extLst>
              <a:ext uri="{FF2B5EF4-FFF2-40B4-BE49-F238E27FC236}">
                <a16:creationId xmlns:a16="http://schemas.microsoft.com/office/drawing/2014/main" id="{C6A88F66-736D-5816-8037-20E22DBEE7F0}"/>
              </a:ext>
            </a:extLst>
          </p:cNvPr>
          <p:cNvPicPr>
            <a:picLocks noChangeAspect="1"/>
          </p:cNvPicPr>
          <p:nvPr/>
        </p:nvPicPr>
        <p:blipFill>
          <a:blip r:embed="rId3"/>
          <a:stretch>
            <a:fillRect/>
          </a:stretch>
        </p:blipFill>
        <p:spPr>
          <a:xfrm>
            <a:off x="455083" y="480483"/>
            <a:ext cx="5919426" cy="3077411"/>
          </a:xfrm>
          <a:prstGeom prst="rect">
            <a:avLst/>
          </a:prstGeom>
        </p:spPr>
      </p:pic>
      <p:pic>
        <p:nvPicPr>
          <p:cNvPr id="13" name="Picture 12" descr="A screen shot of a computer">
            <a:extLst>
              <a:ext uri="{FF2B5EF4-FFF2-40B4-BE49-F238E27FC236}">
                <a16:creationId xmlns:a16="http://schemas.microsoft.com/office/drawing/2014/main" id="{1AED95B7-CE32-50CD-6CF2-4373533BB3C6}"/>
              </a:ext>
            </a:extLst>
          </p:cNvPr>
          <p:cNvPicPr>
            <a:picLocks noChangeAspect="1"/>
          </p:cNvPicPr>
          <p:nvPr/>
        </p:nvPicPr>
        <p:blipFill>
          <a:blip r:embed="rId4"/>
          <a:stretch>
            <a:fillRect/>
          </a:stretch>
        </p:blipFill>
        <p:spPr>
          <a:xfrm>
            <a:off x="6676022" y="1585913"/>
            <a:ext cx="4705350" cy="4658726"/>
          </a:xfrm>
          <a:prstGeom prst="rect">
            <a:avLst/>
          </a:prstGeom>
        </p:spPr>
      </p:pic>
      <p:sp>
        <p:nvSpPr>
          <p:cNvPr id="14" name="TextBox 13">
            <a:extLst>
              <a:ext uri="{FF2B5EF4-FFF2-40B4-BE49-F238E27FC236}">
                <a16:creationId xmlns:a16="http://schemas.microsoft.com/office/drawing/2014/main" id="{72EE93F0-AD78-78AC-C18C-8B2EA1223982}"/>
              </a:ext>
            </a:extLst>
          </p:cNvPr>
          <p:cNvSpPr txBox="1"/>
          <p:nvPr/>
        </p:nvSpPr>
        <p:spPr>
          <a:xfrm>
            <a:off x="1263315" y="4040605"/>
            <a:ext cx="452186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Here I am filling the null values with 0 and 'unknown' for numerical and categorical column respectively, I have not deleted any record or any other imputation as we are only analyzing the given data.</a:t>
            </a:r>
          </a:p>
        </p:txBody>
      </p:sp>
    </p:spTree>
    <p:extLst>
      <p:ext uri="{BB962C8B-B14F-4D97-AF65-F5344CB8AC3E}">
        <p14:creationId xmlns:p14="http://schemas.microsoft.com/office/powerpoint/2010/main" val="569699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3F18990-3E0E-95B5-0916-92FFEB4E55F6}"/>
              </a:ext>
            </a:extLst>
          </p:cNvPr>
          <p:cNvSpPr txBox="1"/>
          <p:nvPr/>
        </p:nvSpPr>
        <p:spPr>
          <a:xfrm>
            <a:off x="1544053" y="190500"/>
            <a:ext cx="676375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Q1. What are the neighborhoods that FLH needs to target?</a:t>
            </a:r>
            <a:endParaRPr lang="en-US" dirty="0"/>
          </a:p>
          <a:p>
            <a:pPr algn="l"/>
            <a:endParaRPr lang="en-US" dirty="0"/>
          </a:p>
        </p:txBody>
      </p:sp>
      <p:pic>
        <p:nvPicPr>
          <p:cNvPr id="9" name="Picture 8">
            <a:extLst>
              <a:ext uri="{FF2B5EF4-FFF2-40B4-BE49-F238E27FC236}">
                <a16:creationId xmlns:a16="http://schemas.microsoft.com/office/drawing/2014/main" id="{60790A8C-4189-7550-E7F2-057B360FC9BA}"/>
              </a:ext>
            </a:extLst>
          </p:cNvPr>
          <p:cNvPicPr>
            <a:picLocks noChangeAspect="1"/>
          </p:cNvPicPr>
          <p:nvPr/>
        </p:nvPicPr>
        <p:blipFill>
          <a:blip r:embed="rId3"/>
          <a:stretch>
            <a:fillRect/>
          </a:stretch>
        </p:blipFill>
        <p:spPr>
          <a:xfrm>
            <a:off x="2824175" y="511340"/>
            <a:ext cx="6583755" cy="4040607"/>
          </a:xfrm>
          <a:prstGeom prst="rect">
            <a:avLst/>
          </a:prstGeom>
        </p:spPr>
      </p:pic>
      <p:sp>
        <p:nvSpPr>
          <p:cNvPr id="11" name="TextBox 10">
            <a:extLst>
              <a:ext uri="{FF2B5EF4-FFF2-40B4-BE49-F238E27FC236}">
                <a16:creationId xmlns:a16="http://schemas.microsoft.com/office/drawing/2014/main" id="{7B8803C8-8C73-FCE7-E08B-3892C2395ADE}"/>
              </a:ext>
            </a:extLst>
          </p:cNvPr>
          <p:cNvSpPr txBox="1"/>
          <p:nvPr/>
        </p:nvSpPr>
        <p:spPr>
          <a:xfrm>
            <a:off x="521368" y="4551947"/>
            <a:ext cx="11225463"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Target Neighborhoods for FLH</a:t>
            </a:r>
            <a:endParaRPr lang="en-US" dirty="0"/>
          </a:p>
          <a:p>
            <a:pPr marL="285750" indent="-285750">
              <a:buFont typeface="Arial"/>
              <a:buChar char="•"/>
            </a:pPr>
            <a:r>
              <a:rPr lang="en-US" dirty="0">
                <a:ea typeface="+mn-lt"/>
                <a:cs typeface="+mn-lt"/>
              </a:rPr>
              <a:t>High Priority Neighborhoods: Based on the data, FLH should focus on neighborhoods with the highest listing counts.</a:t>
            </a:r>
            <a:endParaRPr lang="en-US" dirty="0"/>
          </a:p>
          <a:p>
            <a:pPr marL="285750" indent="-285750">
              <a:buFont typeface="Arial"/>
              <a:buChar char="•"/>
            </a:pPr>
            <a:r>
              <a:rPr lang="en-US" dirty="0">
                <a:ea typeface="+mn-lt"/>
                <a:cs typeface="+mn-lt"/>
              </a:rPr>
              <a:t> 85 % of the listing are Manhattan and Brooklyn neighbourhood_group</a:t>
            </a:r>
            <a:endParaRPr lang="en-US" dirty="0"/>
          </a:p>
          <a:p>
            <a:pPr marL="285750" indent="-285750">
              <a:buFont typeface="Arial"/>
              <a:buChar char="•"/>
            </a:pPr>
            <a:r>
              <a:rPr lang="en-US" dirty="0">
                <a:ea typeface="+mn-lt"/>
                <a:cs typeface="+mn-lt"/>
              </a:rPr>
              <a:t>Brooklyn: Williamsburg (3920), Bedford-Stuyvesant (3714), Bushwick (2465)</a:t>
            </a:r>
            <a:endParaRPr lang="en-US" dirty="0"/>
          </a:p>
          <a:p>
            <a:pPr marL="285750" indent="-285750">
              <a:buFont typeface="Arial"/>
              <a:buChar char="•"/>
            </a:pPr>
            <a:r>
              <a:rPr lang="en-US" dirty="0">
                <a:ea typeface="+mn-lt"/>
                <a:cs typeface="+mn-lt"/>
              </a:rPr>
              <a:t>Manhattan: Harlem (2658), Upper West Side (1971)</a:t>
            </a:r>
            <a:endParaRPr lang="en-US" dirty="0"/>
          </a:p>
          <a:p>
            <a:r>
              <a:rPr lang="en-US" dirty="0">
                <a:ea typeface="+mn-lt"/>
                <a:cs typeface="+mn-lt"/>
              </a:rPr>
              <a:t>These areas have demonstrated high customer demand and should be targeted for marketing and property acquisition efforts.</a:t>
            </a:r>
            <a:endParaRPr lang="en-US" dirty="0"/>
          </a:p>
          <a:p>
            <a:pPr algn="l"/>
            <a:endParaRPr lang="en-US" dirty="0"/>
          </a:p>
        </p:txBody>
      </p:sp>
    </p:spTree>
    <p:extLst>
      <p:ext uri="{BB962C8B-B14F-4D97-AF65-F5344CB8AC3E}">
        <p14:creationId xmlns:p14="http://schemas.microsoft.com/office/powerpoint/2010/main" val="1517447069"/>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B133F63F-9110-40E7-9727-485934F41506}">
  <ds:schemaRefs>
    <ds:schemaRef ds:uri="http://schemas.microsoft.com/sharepoint/v3/contenttype/forms"/>
  </ds:schemaRefs>
</ds:datastoreItem>
</file>

<file path=customXml/itemProps2.xml><?xml version="1.0" encoding="utf-8"?>
<ds:datastoreItem xmlns:ds="http://schemas.openxmlformats.org/officeDocument/2006/customXml" ds:itemID="{268EFD9E-464D-4A64-8503-21EC026015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7B53FD5-8F3E-4406-8404-9F78B5E6376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1524</Words>
  <Application>Microsoft Office PowerPoint</Application>
  <PresentationFormat>Widescreen</PresentationFormat>
  <Paragraphs>124</Paragraphs>
  <Slides>23</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Arial,Sans-Serif</vt:lpstr>
      <vt:lpstr>Calibri</vt:lpstr>
      <vt:lpstr>Segoe UI</vt:lpstr>
      <vt:lpstr>Tenorite</vt:lpstr>
      <vt:lpstr>Wingdings</vt:lpstr>
      <vt:lpstr>Custom</vt:lpstr>
      <vt:lpstr>Feel Like Home  (aka FLH)  A home rental company</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
  <cp:lastModifiedBy>VAISHNAVI CHANDRASHEKAR</cp:lastModifiedBy>
  <cp:revision>966</cp:revision>
  <dcterms:created xsi:type="dcterms:W3CDTF">2024-07-17T02:35:37Z</dcterms:created>
  <dcterms:modified xsi:type="dcterms:W3CDTF">2024-07-17T08:23:17Z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